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65" r:id="rId3"/>
    <p:sldId id="312" r:id="rId4"/>
    <p:sldId id="298" r:id="rId5"/>
    <p:sldId id="271" r:id="rId6"/>
    <p:sldId id="261" r:id="rId7"/>
    <p:sldId id="288" r:id="rId8"/>
    <p:sldId id="257" r:id="rId9"/>
    <p:sldId id="308" r:id="rId10"/>
    <p:sldId id="309" r:id="rId11"/>
    <p:sldId id="260" r:id="rId12"/>
    <p:sldId id="258" r:id="rId13"/>
    <p:sldId id="262" r:id="rId14"/>
    <p:sldId id="314" r:id="rId15"/>
    <p:sldId id="263" r:id="rId16"/>
    <p:sldId id="264" r:id="rId17"/>
    <p:sldId id="273" r:id="rId18"/>
    <p:sldId id="313" r:id="rId19"/>
    <p:sldId id="296" r:id="rId20"/>
    <p:sldId id="266" r:id="rId21"/>
    <p:sldId id="267" r:id="rId22"/>
    <p:sldId id="270" r:id="rId23"/>
    <p:sldId id="268" r:id="rId24"/>
    <p:sldId id="259" r:id="rId25"/>
    <p:sldId id="295" r:id="rId26"/>
    <p:sldId id="290" r:id="rId27"/>
    <p:sldId id="275" r:id="rId28"/>
    <p:sldId id="289" r:id="rId29"/>
    <p:sldId id="279" r:id="rId30"/>
    <p:sldId id="277" r:id="rId31"/>
    <p:sldId id="276" r:id="rId32"/>
    <p:sldId id="278" r:id="rId33"/>
    <p:sldId id="294" r:id="rId34"/>
    <p:sldId id="283" r:id="rId35"/>
    <p:sldId id="284" r:id="rId36"/>
    <p:sldId id="286" r:id="rId37"/>
    <p:sldId id="302" r:id="rId38"/>
    <p:sldId id="281" r:id="rId39"/>
    <p:sldId id="282" r:id="rId40"/>
    <p:sldId id="315" r:id="rId41"/>
    <p:sldId id="280" r:id="rId42"/>
    <p:sldId id="293" r:id="rId43"/>
    <p:sldId id="291" r:id="rId44"/>
    <p:sldId id="292" r:id="rId45"/>
    <p:sldId id="311" r:id="rId46"/>
    <p:sldId id="299" r:id="rId47"/>
    <p:sldId id="285" r:id="rId48"/>
    <p:sldId id="300" r:id="rId49"/>
    <p:sldId id="310" r:id="rId50"/>
    <p:sldId id="303" r:id="rId51"/>
    <p:sldId id="304" r:id="rId52"/>
    <p:sldId id="305" r:id="rId53"/>
    <p:sldId id="301" r:id="rId54"/>
    <p:sldId id="316" r:id="rId55"/>
    <p:sldId id="319" r:id="rId56"/>
    <p:sldId id="318" r:id="rId57"/>
    <p:sldId id="317" r:id="rId5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F8D68F0-F31B-47CD-943E-2B0FDAADB60B}">
          <p14:sldIdLst>
            <p14:sldId id="256"/>
            <p14:sldId id="265"/>
            <p14:sldId id="312"/>
          </p14:sldIdLst>
        </p14:section>
        <p14:section name="Win10 UWP" id="{9C1B3A3C-5674-495D-BB57-731A3F726A8D}">
          <p14:sldIdLst>
            <p14:sldId id="298"/>
            <p14:sldId id="271"/>
            <p14:sldId id="261"/>
            <p14:sldId id="288"/>
            <p14:sldId id="257"/>
            <p14:sldId id="308"/>
            <p14:sldId id="309"/>
            <p14:sldId id="260"/>
            <p14:sldId id="258"/>
            <p14:sldId id="262"/>
            <p14:sldId id="314"/>
            <p14:sldId id="263"/>
            <p14:sldId id="264"/>
            <p14:sldId id="273"/>
            <p14:sldId id="313"/>
          </p14:sldIdLst>
        </p14:section>
        <p14:section name="UWP Bridge" id="{7350CF75-230E-4A6D-BD3E-4F0E2CB49C82}">
          <p14:sldIdLst>
            <p14:sldId id="296"/>
            <p14:sldId id="266"/>
            <p14:sldId id="267"/>
            <p14:sldId id="270"/>
            <p14:sldId id="268"/>
            <p14:sldId id="259"/>
          </p14:sldIdLst>
        </p14:section>
        <p14:section name="Edge" id="{3A210010-349F-4494-AC72-FC8B10DFA46A}">
          <p14:sldIdLst>
            <p14:sldId id="295"/>
            <p14:sldId id="290"/>
            <p14:sldId id="275"/>
            <p14:sldId id="289"/>
            <p14:sldId id="279"/>
            <p14:sldId id="277"/>
            <p14:sldId id="276"/>
            <p14:sldId id="278"/>
          </p14:sldIdLst>
        </p14:section>
        <p14:section name="Visual Studio" id="{A1C96D26-7C77-489A-A622-1ECA6ADCA0B0}">
          <p14:sldIdLst>
            <p14:sldId id="294"/>
            <p14:sldId id="283"/>
            <p14:sldId id="284"/>
            <p14:sldId id="286"/>
            <p14:sldId id="302"/>
            <p14:sldId id="281"/>
            <p14:sldId id="282"/>
            <p14:sldId id="315"/>
            <p14:sldId id="280"/>
          </p14:sldIdLst>
        </p14:section>
        <p14:section name="Cross Platform App - Cordova" id="{370941E1-170D-402E-B532-EAC03D7E936D}">
          <p14:sldIdLst>
            <p14:sldId id="293"/>
            <p14:sldId id="291"/>
            <p14:sldId id="292"/>
            <p14:sldId id="311"/>
            <p14:sldId id="299"/>
            <p14:sldId id="285"/>
            <p14:sldId id="300"/>
            <p14:sldId id="310"/>
            <p14:sldId id="303"/>
            <p14:sldId id="304"/>
            <p14:sldId id="305"/>
            <p14:sldId id="301"/>
            <p14:sldId id="316"/>
          </p14:sldIdLst>
        </p14:section>
        <p14:section name="Final" id="{23C3444B-8358-46CA-A427-2D204F732BB0}">
          <p14:sldIdLst>
            <p14:sldId id="319"/>
            <p14:sldId id="318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13" autoAdjust="0"/>
    <p:restoredTop sz="65939" autoAdjust="0"/>
  </p:normalViewPr>
  <p:slideViewPr>
    <p:cSldViewPr snapToGrid="0">
      <p:cViewPr varScale="1">
        <p:scale>
          <a:sx n="89" d="100"/>
          <a:sy n="89" d="100"/>
        </p:scale>
        <p:origin x="283" y="72"/>
      </p:cViewPr>
      <p:guideLst/>
    </p:cSldViewPr>
  </p:slideViewPr>
  <p:outlineViewPr>
    <p:cViewPr>
      <p:scale>
        <a:sx n="33" d="100"/>
        <a:sy n="33" d="100"/>
      </p:scale>
      <p:origin x="0" y="-661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557509-5BC1-4E4A-96D8-803B7A4F2E6B}" type="doc">
      <dgm:prSet loTypeId="urn:microsoft.com/office/officeart/2005/8/layout/chart3" loCatId="cycle" qsTypeId="urn:microsoft.com/office/officeart/2005/8/quickstyle/simple1" qsCatId="simple" csTypeId="urn:microsoft.com/office/officeart/2005/8/colors/accent1_5" csCatId="accent1" phldr="1"/>
      <dgm:spPr/>
    </dgm:pt>
    <dgm:pt modelId="{31450FA7-78DF-4C10-8DDC-FC7AE70E22B7}">
      <dgm:prSet phldrT="[Text]"/>
      <dgm:spPr/>
      <dgm:t>
        <a:bodyPr/>
        <a:lstStyle/>
        <a:p>
          <a:endParaRPr lang="en-US" dirty="0"/>
        </a:p>
      </dgm:t>
    </dgm:pt>
    <dgm:pt modelId="{4031678B-DAA3-4014-BEDE-93CC4A4DE557}" type="parTrans" cxnId="{868FD789-A30F-4D17-ABF3-31D3F5B44788}">
      <dgm:prSet/>
      <dgm:spPr/>
      <dgm:t>
        <a:bodyPr/>
        <a:lstStyle/>
        <a:p>
          <a:endParaRPr lang="en-US"/>
        </a:p>
      </dgm:t>
    </dgm:pt>
    <dgm:pt modelId="{E41D74DC-4F96-4946-AF96-A1005EAEDD42}" type="sibTrans" cxnId="{868FD789-A30F-4D17-ABF3-31D3F5B44788}">
      <dgm:prSet/>
      <dgm:spPr/>
      <dgm:t>
        <a:bodyPr/>
        <a:lstStyle/>
        <a:p>
          <a:endParaRPr lang="en-US"/>
        </a:p>
      </dgm:t>
    </dgm:pt>
    <dgm:pt modelId="{CBC0E0F5-938D-46D3-A268-FB6EAAA84864}">
      <dgm:prSet phldrT="[Text]"/>
      <dgm:spPr/>
      <dgm:t>
        <a:bodyPr/>
        <a:lstStyle/>
        <a:p>
          <a:endParaRPr lang="en-US" dirty="0"/>
        </a:p>
      </dgm:t>
    </dgm:pt>
    <dgm:pt modelId="{3D03719B-8DDC-4540-9522-2850CEFF7DA7}" type="parTrans" cxnId="{10318B33-7CA2-4136-9187-2A9E9FDA398A}">
      <dgm:prSet/>
      <dgm:spPr/>
      <dgm:t>
        <a:bodyPr/>
        <a:lstStyle/>
        <a:p>
          <a:endParaRPr lang="en-US"/>
        </a:p>
      </dgm:t>
    </dgm:pt>
    <dgm:pt modelId="{212EE44B-5235-4DC7-83BA-40D9D357BF9F}" type="sibTrans" cxnId="{10318B33-7CA2-4136-9187-2A9E9FDA398A}">
      <dgm:prSet/>
      <dgm:spPr/>
      <dgm:t>
        <a:bodyPr/>
        <a:lstStyle/>
        <a:p>
          <a:endParaRPr lang="en-US"/>
        </a:p>
      </dgm:t>
    </dgm:pt>
    <dgm:pt modelId="{1332526E-A2A5-4ABF-83EE-856915AEA525}">
      <dgm:prSet phldrT="[Text]"/>
      <dgm:spPr/>
      <dgm:t>
        <a:bodyPr/>
        <a:lstStyle/>
        <a:p>
          <a:endParaRPr lang="en-US" dirty="0"/>
        </a:p>
      </dgm:t>
    </dgm:pt>
    <dgm:pt modelId="{4AAA8F84-E9F1-4E01-97B2-76A38B74138F}" type="parTrans" cxnId="{464CBD54-EE1D-4AF5-B8DB-F77DD1DA7556}">
      <dgm:prSet/>
      <dgm:spPr/>
      <dgm:t>
        <a:bodyPr/>
        <a:lstStyle/>
        <a:p>
          <a:endParaRPr lang="en-US"/>
        </a:p>
      </dgm:t>
    </dgm:pt>
    <dgm:pt modelId="{FE60DA7A-36AA-4BB5-A04F-B191BEF7CBDF}" type="sibTrans" cxnId="{464CBD54-EE1D-4AF5-B8DB-F77DD1DA7556}">
      <dgm:prSet/>
      <dgm:spPr/>
      <dgm:t>
        <a:bodyPr/>
        <a:lstStyle/>
        <a:p>
          <a:endParaRPr lang="en-US"/>
        </a:p>
      </dgm:t>
    </dgm:pt>
    <dgm:pt modelId="{82C3D154-9931-40BB-8E1F-08234A5BCF9B}">
      <dgm:prSet phldrT="[Text]"/>
      <dgm:spPr/>
      <dgm:t>
        <a:bodyPr/>
        <a:lstStyle/>
        <a:p>
          <a:endParaRPr lang="en-US" dirty="0"/>
        </a:p>
      </dgm:t>
    </dgm:pt>
    <dgm:pt modelId="{479B62D7-019F-4819-B79C-6E271D0C033A}" type="parTrans" cxnId="{2CAC23AC-DD2D-4900-ACFF-9C9DDDC8FB5B}">
      <dgm:prSet/>
      <dgm:spPr/>
      <dgm:t>
        <a:bodyPr/>
        <a:lstStyle/>
        <a:p>
          <a:endParaRPr lang="en-US"/>
        </a:p>
      </dgm:t>
    </dgm:pt>
    <dgm:pt modelId="{EB2B8946-3A69-403A-AB74-0D6C8E913E9F}" type="sibTrans" cxnId="{2CAC23AC-DD2D-4900-ACFF-9C9DDDC8FB5B}">
      <dgm:prSet/>
      <dgm:spPr/>
      <dgm:t>
        <a:bodyPr/>
        <a:lstStyle/>
        <a:p>
          <a:endParaRPr lang="en-US"/>
        </a:p>
      </dgm:t>
    </dgm:pt>
    <dgm:pt modelId="{4ED783A4-12AC-4EA1-9ADA-2D6ED031B3CF}">
      <dgm:prSet phldrT="[Text]"/>
      <dgm:spPr/>
      <dgm:t>
        <a:bodyPr/>
        <a:lstStyle/>
        <a:p>
          <a:endParaRPr lang="en-US" dirty="0"/>
        </a:p>
      </dgm:t>
    </dgm:pt>
    <dgm:pt modelId="{A4A83A6A-14CC-48F8-BA5D-279C69F1E9CC}" type="sibTrans" cxnId="{979E32BF-EB08-4356-854D-C8577B099361}">
      <dgm:prSet/>
      <dgm:spPr/>
      <dgm:t>
        <a:bodyPr/>
        <a:lstStyle/>
        <a:p>
          <a:endParaRPr lang="en-US"/>
        </a:p>
      </dgm:t>
    </dgm:pt>
    <dgm:pt modelId="{086B14AC-3730-4660-B625-4B9B13144D45}" type="parTrans" cxnId="{979E32BF-EB08-4356-854D-C8577B099361}">
      <dgm:prSet/>
      <dgm:spPr/>
      <dgm:t>
        <a:bodyPr/>
        <a:lstStyle/>
        <a:p>
          <a:endParaRPr lang="en-US"/>
        </a:p>
      </dgm:t>
    </dgm:pt>
    <dgm:pt modelId="{A8793DB5-CD17-44B6-B3EE-C361D941EE5B}">
      <dgm:prSet phldrT="[Text]"/>
      <dgm:spPr/>
      <dgm:t>
        <a:bodyPr/>
        <a:lstStyle/>
        <a:p>
          <a:endParaRPr lang="en-US" dirty="0"/>
        </a:p>
      </dgm:t>
    </dgm:pt>
    <dgm:pt modelId="{24860D9B-F414-49A9-86C5-3BB66A69F189}" type="parTrans" cxnId="{1892EF5C-EA38-4A23-985D-D26F3CEA4555}">
      <dgm:prSet/>
      <dgm:spPr/>
      <dgm:t>
        <a:bodyPr/>
        <a:lstStyle/>
        <a:p>
          <a:endParaRPr lang="en-US"/>
        </a:p>
      </dgm:t>
    </dgm:pt>
    <dgm:pt modelId="{018DEB59-33E7-4431-988C-AC072FFAA1DE}" type="sibTrans" cxnId="{1892EF5C-EA38-4A23-985D-D26F3CEA4555}">
      <dgm:prSet/>
      <dgm:spPr/>
      <dgm:t>
        <a:bodyPr/>
        <a:lstStyle/>
        <a:p>
          <a:endParaRPr lang="en-US"/>
        </a:p>
      </dgm:t>
    </dgm:pt>
    <dgm:pt modelId="{E8D7E571-1B69-4553-931B-9C71F837AFF1}" type="pres">
      <dgm:prSet presAssocID="{F9557509-5BC1-4E4A-96D8-803B7A4F2E6B}" presName="compositeShape" presStyleCnt="0">
        <dgm:presLayoutVars>
          <dgm:chMax val="7"/>
          <dgm:dir/>
          <dgm:resizeHandles val="exact"/>
        </dgm:presLayoutVars>
      </dgm:prSet>
      <dgm:spPr/>
    </dgm:pt>
    <dgm:pt modelId="{A6D4CCA4-C53C-4F05-BA39-AB62D4D49967}" type="pres">
      <dgm:prSet presAssocID="{F9557509-5BC1-4E4A-96D8-803B7A4F2E6B}" presName="wedge1" presStyleLbl="node1" presStyleIdx="0" presStyleCnt="6" custLinFactNeighborX="-3391" custLinFactNeighborY="4860"/>
      <dgm:spPr/>
      <dgm:t>
        <a:bodyPr/>
        <a:lstStyle/>
        <a:p>
          <a:endParaRPr lang="en-US"/>
        </a:p>
      </dgm:t>
    </dgm:pt>
    <dgm:pt modelId="{177E0B9A-BEDE-45F4-B3C0-2AFA2B06C85E}" type="pres">
      <dgm:prSet presAssocID="{F9557509-5BC1-4E4A-96D8-803B7A4F2E6B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A27DA7-C8B5-4804-8A27-23E18449662B}" type="pres">
      <dgm:prSet presAssocID="{F9557509-5BC1-4E4A-96D8-803B7A4F2E6B}" presName="wedge2" presStyleLbl="node1" presStyleIdx="1" presStyleCnt="6"/>
      <dgm:spPr/>
      <dgm:t>
        <a:bodyPr/>
        <a:lstStyle/>
        <a:p>
          <a:endParaRPr lang="en-US"/>
        </a:p>
      </dgm:t>
    </dgm:pt>
    <dgm:pt modelId="{A1C5005E-0DC7-47FF-A7F7-38A46AED8C08}" type="pres">
      <dgm:prSet presAssocID="{F9557509-5BC1-4E4A-96D8-803B7A4F2E6B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44001-B459-4917-9771-2E188FEA5DF6}" type="pres">
      <dgm:prSet presAssocID="{F9557509-5BC1-4E4A-96D8-803B7A4F2E6B}" presName="wedge3" presStyleLbl="node1" presStyleIdx="2" presStyleCnt="6"/>
      <dgm:spPr/>
      <dgm:t>
        <a:bodyPr/>
        <a:lstStyle/>
        <a:p>
          <a:endParaRPr lang="en-US"/>
        </a:p>
      </dgm:t>
    </dgm:pt>
    <dgm:pt modelId="{0E3B1684-5843-48CC-8EE5-1003A7CD23A2}" type="pres">
      <dgm:prSet presAssocID="{F9557509-5BC1-4E4A-96D8-803B7A4F2E6B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2ABAB-D0C6-4681-AE89-C571B45A61E2}" type="pres">
      <dgm:prSet presAssocID="{F9557509-5BC1-4E4A-96D8-803B7A4F2E6B}" presName="wedge4" presStyleLbl="node1" presStyleIdx="3" presStyleCnt="6"/>
      <dgm:spPr/>
      <dgm:t>
        <a:bodyPr/>
        <a:lstStyle/>
        <a:p>
          <a:endParaRPr lang="en-US"/>
        </a:p>
      </dgm:t>
    </dgm:pt>
    <dgm:pt modelId="{CB464710-BD87-4006-A435-1F1F4FD3DAA8}" type="pres">
      <dgm:prSet presAssocID="{F9557509-5BC1-4E4A-96D8-803B7A4F2E6B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FF1515-2BB5-4F57-AF7D-2FB03F0C9FEE}" type="pres">
      <dgm:prSet presAssocID="{F9557509-5BC1-4E4A-96D8-803B7A4F2E6B}" presName="wedge5" presStyleLbl="node1" presStyleIdx="4" presStyleCnt="6"/>
      <dgm:spPr/>
      <dgm:t>
        <a:bodyPr/>
        <a:lstStyle/>
        <a:p>
          <a:endParaRPr lang="en-US"/>
        </a:p>
      </dgm:t>
    </dgm:pt>
    <dgm:pt modelId="{1924E8FF-9FB7-4724-8466-EB40D4973D25}" type="pres">
      <dgm:prSet presAssocID="{F9557509-5BC1-4E4A-96D8-803B7A4F2E6B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7EF6B5-974D-4F77-A2C4-293FD72EBE79}" type="pres">
      <dgm:prSet presAssocID="{F9557509-5BC1-4E4A-96D8-803B7A4F2E6B}" presName="wedge6" presStyleLbl="node1" presStyleIdx="5" presStyleCnt="6"/>
      <dgm:spPr/>
      <dgm:t>
        <a:bodyPr/>
        <a:lstStyle/>
        <a:p>
          <a:endParaRPr lang="en-US"/>
        </a:p>
      </dgm:t>
    </dgm:pt>
    <dgm:pt modelId="{52D7CA66-9C3E-496F-9AD1-90177EB6AA2F}" type="pres">
      <dgm:prSet presAssocID="{F9557509-5BC1-4E4A-96D8-803B7A4F2E6B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92EF5C-EA38-4A23-985D-D26F3CEA4555}" srcId="{F9557509-5BC1-4E4A-96D8-803B7A4F2E6B}" destId="{A8793DB5-CD17-44B6-B3EE-C361D941EE5B}" srcOrd="4" destOrd="0" parTransId="{24860D9B-F414-49A9-86C5-3BB66A69F189}" sibTransId="{018DEB59-33E7-4431-988C-AC072FFAA1DE}"/>
    <dgm:cxn modelId="{2CAC23AC-DD2D-4900-ACFF-9C9DDDC8FB5B}" srcId="{F9557509-5BC1-4E4A-96D8-803B7A4F2E6B}" destId="{82C3D154-9931-40BB-8E1F-08234A5BCF9B}" srcOrd="5" destOrd="0" parTransId="{479B62D7-019F-4819-B79C-6E271D0C033A}" sibTransId="{EB2B8946-3A69-403A-AB74-0D6C8E913E9F}"/>
    <dgm:cxn modelId="{464CBD54-EE1D-4AF5-B8DB-F77DD1DA7556}" srcId="{F9557509-5BC1-4E4A-96D8-803B7A4F2E6B}" destId="{1332526E-A2A5-4ABF-83EE-856915AEA525}" srcOrd="2" destOrd="0" parTransId="{4AAA8F84-E9F1-4E01-97B2-76A38B74138F}" sibTransId="{FE60DA7A-36AA-4BB5-A04F-B191BEF7CBDF}"/>
    <dgm:cxn modelId="{F647ED3F-C79C-4C3C-9932-CD9C5C9E3532}" type="presOf" srcId="{31450FA7-78DF-4C10-8DDC-FC7AE70E22B7}" destId="{A6D4CCA4-C53C-4F05-BA39-AB62D4D49967}" srcOrd="0" destOrd="0" presId="urn:microsoft.com/office/officeart/2005/8/layout/chart3"/>
    <dgm:cxn modelId="{10318B33-7CA2-4136-9187-2A9E9FDA398A}" srcId="{F9557509-5BC1-4E4A-96D8-803B7A4F2E6B}" destId="{CBC0E0F5-938D-46D3-A268-FB6EAAA84864}" srcOrd="1" destOrd="0" parTransId="{3D03719B-8DDC-4540-9522-2850CEFF7DA7}" sibTransId="{212EE44B-5235-4DC7-83BA-40D9D357BF9F}"/>
    <dgm:cxn modelId="{DFD656AC-8601-45D5-AC1E-6AE57380B862}" type="presOf" srcId="{1332526E-A2A5-4ABF-83EE-856915AEA525}" destId="{0E3B1684-5843-48CC-8EE5-1003A7CD23A2}" srcOrd="1" destOrd="0" presId="urn:microsoft.com/office/officeart/2005/8/layout/chart3"/>
    <dgm:cxn modelId="{EBE15F71-EC39-4093-A6C5-6ACDBD96366F}" type="presOf" srcId="{CBC0E0F5-938D-46D3-A268-FB6EAAA84864}" destId="{A1C5005E-0DC7-47FF-A7F7-38A46AED8C08}" srcOrd="1" destOrd="0" presId="urn:microsoft.com/office/officeart/2005/8/layout/chart3"/>
    <dgm:cxn modelId="{37135B31-8B71-4E1E-9C62-87D0292EC019}" type="presOf" srcId="{A8793DB5-CD17-44B6-B3EE-C361D941EE5B}" destId="{1924E8FF-9FB7-4724-8466-EB40D4973D25}" srcOrd="1" destOrd="0" presId="urn:microsoft.com/office/officeart/2005/8/layout/chart3"/>
    <dgm:cxn modelId="{A63C58FD-1EE3-4455-AF77-55BB89DB31D6}" type="presOf" srcId="{4ED783A4-12AC-4EA1-9ADA-2D6ED031B3CF}" destId="{CB464710-BD87-4006-A435-1F1F4FD3DAA8}" srcOrd="1" destOrd="0" presId="urn:microsoft.com/office/officeart/2005/8/layout/chart3"/>
    <dgm:cxn modelId="{868FD789-A30F-4D17-ABF3-31D3F5B44788}" srcId="{F9557509-5BC1-4E4A-96D8-803B7A4F2E6B}" destId="{31450FA7-78DF-4C10-8DDC-FC7AE70E22B7}" srcOrd="0" destOrd="0" parTransId="{4031678B-DAA3-4014-BEDE-93CC4A4DE557}" sibTransId="{E41D74DC-4F96-4946-AF96-A1005EAEDD42}"/>
    <dgm:cxn modelId="{A33BF853-4936-4F54-89A2-4C5B1C4FCFA9}" type="presOf" srcId="{A8793DB5-CD17-44B6-B3EE-C361D941EE5B}" destId="{70FF1515-2BB5-4F57-AF7D-2FB03F0C9FEE}" srcOrd="0" destOrd="0" presId="urn:microsoft.com/office/officeart/2005/8/layout/chart3"/>
    <dgm:cxn modelId="{26022D19-ABFE-4350-83B1-48FCD5F88C16}" type="presOf" srcId="{31450FA7-78DF-4C10-8DDC-FC7AE70E22B7}" destId="{177E0B9A-BEDE-45F4-B3C0-2AFA2B06C85E}" srcOrd="1" destOrd="0" presId="urn:microsoft.com/office/officeart/2005/8/layout/chart3"/>
    <dgm:cxn modelId="{78A4B80C-C92C-4861-A90A-D237EED73D82}" type="presOf" srcId="{4ED783A4-12AC-4EA1-9ADA-2D6ED031B3CF}" destId="{96A2ABAB-D0C6-4681-AE89-C571B45A61E2}" srcOrd="0" destOrd="0" presId="urn:microsoft.com/office/officeart/2005/8/layout/chart3"/>
    <dgm:cxn modelId="{979E32BF-EB08-4356-854D-C8577B099361}" srcId="{F9557509-5BC1-4E4A-96D8-803B7A4F2E6B}" destId="{4ED783A4-12AC-4EA1-9ADA-2D6ED031B3CF}" srcOrd="3" destOrd="0" parTransId="{086B14AC-3730-4660-B625-4B9B13144D45}" sibTransId="{A4A83A6A-14CC-48F8-BA5D-279C69F1E9CC}"/>
    <dgm:cxn modelId="{3B490B16-12ED-40AB-9582-501CFC8D36FA}" type="presOf" srcId="{82C3D154-9931-40BB-8E1F-08234A5BCF9B}" destId="{52D7CA66-9C3E-496F-9AD1-90177EB6AA2F}" srcOrd="1" destOrd="0" presId="urn:microsoft.com/office/officeart/2005/8/layout/chart3"/>
    <dgm:cxn modelId="{69D5077D-786A-4A60-B159-7BC121859658}" type="presOf" srcId="{1332526E-A2A5-4ABF-83EE-856915AEA525}" destId="{BE544001-B459-4917-9771-2E188FEA5DF6}" srcOrd="0" destOrd="0" presId="urn:microsoft.com/office/officeart/2005/8/layout/chart3"/>
    <dgm:cxn modelId="{2843644A-6B9E-4AB0-A20F-0A4AEC666D2D}" type="presOf" srcId="{F9557509-5BC1-4E4A-96D8-803B7A4F2E6B}" destId="{E8D7E571-1B69-4553-931B-9C71F837AFF1}" srcOrd="0" destOrd="0" presId="urn:microsoft.com/office/officeart/2005/8/layout/chart3"/>
    <dgm:cxn modelId="{63DE31D3-5D72-4F34-B80A-BDC95B491BB1}" type="presOf" srcId="{82C3D154-9931-40BB-8E1F-08234A5BCF9B}" destId="{407EF6B5-974D-4F77-A2C4-293FD72EBE79}" srcOrd="0" destOrd="0" presId="urn:microsoft.com/office/officeart/2005/8/layout/chart3"/>
    <dgm:cxn modelId="{BA9F6BC9-8970-4D85-A485-68D7E155E6B7}" type="presOf" srcId="{CBC0E0F5-938D-46D3-A268-FB6EAAA84864}" destId="{D8A27DA7-C8B5-4804-8A27-23E18449662B}" srcOrd="0" destOrd="0" presId="urn:microsoft.com/office/officeart/2005/8/layout/chart3"/>
    <dgm:cxn modelId="{84A29F51-8EDF-4404-B5E5-C6B582CCFB6F}" type="presParOf" srcId="{E8D7E571-1B69-4553-931B-9C71F837AFF1}" destId="{A6D4CCA4-C53C-4F05-BA39-AB62D4D49967}" srcOrd="0" destOrd="0" presId="urn:microsoft.com/office/officeart/2005/8/layout/chart3"/>
    <dgm:cxn modelId="{24DB52FF-2C23-4651-9056-83420DF3929F}" type="presParOf" srcId="{E8D7E571-1B69-4553-931B-9C71F837AFF1}" destId="{177E0B9A-BEDE-45F4-B3C0-2AFA2B06C85E}" srcOrd="1" destOrd="0" presId="urn:microsoft.com/office/officeart/2005/8/layout/chart3"/>
    <dgm:cxn modelId="{AD236F58-C365-40A0-8B2B-FC521C5BFC18}" type="presParOf" srcId="{E8D7E571-1B69-4553-931B-9C71F837AFF1}" destId="{D8A27DA7-C8B5-4804-8A27-23E18449662B}" srcOrd="2" destOrd="0" presId="urn:microsoft.com/office/officeart/2005/8/layout/chart3"/>
    <dgm:cxn modelId="{C39B0D90-DF8A-4D79-9545-DC568725C2A1}" type="presParOf" srcId="{E8D7E571-1B69-4553-931B-9C71F837AFF1}" destId="{A1C5005E-0DC7-47FF-A7F7-38A46AED8C08}" srcOrd="3" destOrd="0" presId="urn:microsoft.com/office/officeart/2005/8/layout/chart3"/>
    <dgm:cxn modelId="{C04A3F26-1551-47BF-AE9A-45371A2A67B0}" type="presParOf" srcId="{E8D7E571-1B69-4553-931B-9C71F837AFF1}" destId="{BE544001-B459-4917-9771-2E188FEA5DF6}" srcOrd="4" destOrd="0" presId="urn:microsoft.com/office/officeart/2005/8/layout/chart3"/>
    <dgm:cxn modelId="{2F6E8726-80BA-4072-A321-D941A4179D3C}" type="presParOf" srcId="{E8D7E571-1B69-4553-931B-9C71F837AFF1}" destId="{0E3B1684-5843-48CC-8EE5-1003A7CD23A2}" srcOrd="5" destOrd="0" presId="urn:microsoft.com/office/officeart/2005/8/layout/chart3"/>
    <dgm:cxn modelId="{7076CD38-A2ED-4B2D-8444-AF58DA6775D1}" type="presParOf" srcId="{E8D7E571-1B69-4553-931B-9C71F837AFF1}" destId="{96A2ABAB-D0C6-4681-AE89-C571B45A61E2}" srcOrd="6" destOrd="0" presId="urn:microsoft.com/office/officeart/2005/8/layout/chart3"/>
    <dgm:cxn modelId="{330DAFD1-AA8C-43A5-AE59-3F8A21770E5F}" type="presParOf" srcId="{E8D7E571-1B69-4553-931B-9C71F837AFF1}" destId="{CB464710-BD87-4006-A435-1F1F4FD3DAA8}" srcOrd="7" destOrd="0" presId="urn:microsoft.com/office/officeart/2005/8/layout/chart3"/>
    <dgm:cxn modelId="{7E7BB99C-0171-44A4-8189-8DCA9936BE7B}" type="presParOf" srcId="{E8D7E571-1B69-4553-931B-9C71F837AFF1}" destId="{70FF1515-2BB5-4F57-AF7D-2FB03F0C9FEE}" srcOrd="8" destOrd="0" presId="urn:microsoft.com/office/officeart/2005/8/layout/chart3"/>
    <dgm:cxn modelId="{1BF25B34-C89D-479A-971A-928F3CE04530}" type="presParOf" srcId="{E8D7E571-1B69-4553-931B-9C71F837AFF1}" destId="{1924E8FF-9FB7-4724-8466-EB40D4973D25}" srcOrd="9" destOrd="0" presId="urn:microsoft.com/office/officeart/2005/8/layout/chart3"/>
    <dgm:cxn modelId="{2E0F80A5-88AC-4A0A-AEC6-0480A2A54DED}" type="presParOf" srcId="{E8D7E571-1B69-4553-931B-9C71F837AFF1}" destId="{407EF6B5-974D-4F77-A2C4-293FD72EBE79}" srcOrd="10" destOrd="0" presId="urn:microsoft.com/office/officeart/2005/8/layout/chart3"/>
    <dgm:cxn modelId="{00D7D663-2C13-465A-A2CA-E03D12C2C7EE}" type="presParOf" srcId="{E8D7E571-1B69-4553-931B-9C71F837AFF1}" destId="{52D7CA66-9C3E-496F-9AD1-90177EB6AA2F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4CCA4-C53C-4F05-BA39-AB62D4D49967}">
      <dsp:nvSpPr>
        <dsp:cNvPr id="0" name=""/>
        <dsp:cNvSpPr/>
      </dsp:nvSpPr>
      <dsp:spPr>
        <a:xfrm>
          <a:off x="799252" y="460369"/>
          <a:ext cx="3899315" cy="3899315"/>
        </a:xfrm>
        <a:prstGeom prst="pie">
          <a:avLst>
            <a:gd name="adj1" fmla="val 16200000"/>
            <a:gd name="adj2" fmla="val 1980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0" kern="1200" dirty="0"/>
        </a:p>
      </dsp:txBody>
      <dsp:txXfrm>
        <a:off x="2790688" y="878153"/>
        <a:ext cx="1137300" cy="835567"/>
      </dsp:txXfrm>
    </dsp:sp>
    <dsp:sp modelId="{D8A27DA7-C8B5-4804-8A27-23E18449662B}">
      <dsp:nvSpPr>
        <dsp:cNvPr id="0" name=""/>
        <dsp:cNvSpPr/>
      </dsp:nvSpPr>
      <dsp:spPr>
        <a:xfrm>
          <a:off x="815427" y="471863"/>
          <a:ext cx="3899315" cy="3899315"/>
        </a:xfrm>
        <a:prstGeom prst="pie">
          <a:avLst>
            <a:gd name="adj1" fmla="val 19800000"/>
            <a:gd name="adj2" fmla="val 1800000"/>
          </a:avLst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700" kern="1200" dirty="0"/>
        </a:p>
      </dsp:txBody>
      <dsp:txXfrm>
        <a:off x="3484601" y="2026947"/>
        <a:ext cx="1179078" cy="789147"/>
      </dsp:txXfrm>
    </dsp:sp>
    <dsp:sp modelId="{BE544001-B459-4917-9771-2E188FEA5DF6}">
      <dsp:nvSpPr>
        <dsp:cNvPr id="0" name=""/>
        <dsp:cNvSpPr/>
      </dsp:nvSpPr>
      <dsp:spPr>
        <a:xfrm>
          <a:off x="815427" y="471863"/>
          <a:ext cx="3899315" cy="3899315"/>
        </a:xfrm>
        <a:prstGeom prst="pie">
          <a:avLst>
            <a:gd name="adj1" fmla="val 1800000"/>
            <a:gd name="adj2" fmla="val 5400000"/>
          </a:avLst>
        </a:prstGeom>
        <a:solidFill>
          <a:schemeClr val="accent1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0" kern="1200" dirty="0"/>
        </a:p>
      </dsp:txBody>
      <dsp:txXfrm>
        <a:off x="2806863" y="3117827"/>
        <a:ext cx="1137300" cy="835567"/>
      </dsp:txXfrm>
    </dsp:sp>
    <dsp:sp modelId="{96A2ABAB-D0C6-4681-AE89-C571B45A61E2}">
      <dsp:nvSpPr>
        <dsp:cNvPr id="0" name=""/>
        <dsp:cNvSpPr/>
      </dsp:nvSpPr>
      <dsp:spPr>
        <a:xfrm>
          <a:off x="815427" y="471863"/>
          <a:ext cx="3899315" cy="3899315"/>
        </a:xfrm>
        <a:prstGeom prst="pie">
          <a:avLst>
            <a:gd name="adj1" fmla="val 5400000"/>
            <a:gd name="adj2" fmla="val 9000000"/>
          </a:avLst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0" kern="1200" dirty="0"/>
        </a:p>
      </dsp:txBody>
      <dsp:txXfrm>
        <a:off x="1586006" y="3117827"/>
        <a:ext cx="1137300" cy="835567"/>
      </dsp:txXfrm>
    </dsp:sp>
    <dsp:sp modelId="{70FF1515-2BB5-4F57-AF7D-2FB03F0C9FEE}">
      <dsp:nvSpPr>
        <dsp:cNvPr id="0" name=""/>
        <dsp:cNvSpPr/>
      </dsp:nvSpPr>
      <dsp:spPr>
        <a:xfrm>
          <a:off x="815427" y="471863"/>
          <a:ext cx="3899315" cy="3899315"/>
        </a:xfrm>
        <a:prstGeom prst="pie">
          <a:avLst>
            <a:gd name="adj1" fmla="val 9000000"/>
            <a:gd name="adj2" fmla="val 12600000"/>
          </a:avLst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700" kern="1200" dirty="0"/>
        </a:p>
      </dsp:txBody>
      <dsp:txXfrm>
        <a:off x="875773" y="2026947"/>
        <a:ext cx="1179078" cy="789147"/>
      </dsp:txXfrm>
    </dsp:sp>
    <dsp:sp modelId="{407EF6B5-974D-4F77-A2C4-293FD72EBE79}">
      <dsp:nvSpPr>
        <dsp:cNvPr id="0" name=""/>
        <dsp:cNvSpPr/>
      </dsp:nvSpPr>
      <dsp:spPr>
        <a:xfrm>
          <a:off x="815427" y="471863"/>
          <a:ext cx="3899315" cy="3899315"/>
        </a:xfrm>
        <a:prstGeom prst="pie">
          <a:avLst>
            <a:gd name="adj1" fmla="val 12600000"/>
            <a:gd name="adj2" fmla="val 1620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0" kern="1200" dirty="0"/>
        </a:p>
      </dsp:txBody>
      <dsp:txXfrm>
        <a:off x="1586006" y="889647"/>
        <a:ext cx="1137300" cy="8355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96727-5890-498D-85C5-C7ABE124C83A}" type="datetimeFigureOut">
              <a:rPr lang="zh-TW" altLang="en-US" smtClean="0"/>
              <a:t>2015/6/6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DB471-40F2-4715-A5AB-0905024D62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7453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DB471-40F2-4715-A5AB-0905024D625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265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altLang="zh-TW" dirty="0" smtClean="0"/>
              <a:t>Project</a:t>
            </a:r>
          </a:p>
          <a:p>
            <a:pPr marL="228600" indent="-228600">
              <a:buAutoNum type="arabicParenR"/>
            </a:pPr>
            <a:r>
              <a:rPr lang="en-US" altLang="zh-TW" dirty="0" smtClean="0"/>
              <a:t>Hello Win 10</a:t>
            </a:r>
          </a:p>
          <a:p>
            <a:pPr marL="228600" indent="-228600">
              <a:buAutoNum type="arabicParenR"/>
            </a:pPr>
            <a:r>
              <a:rPr lang="en-US" altLang="zh-TW" dirty="0" smtClean="0"/>
              <a:t>Windows Device Family Extension SDK</a:t>
            </a:r>
          </a:p>
          <a:p>
            <a:pPr marL="228600" indent="-228600">
              <a:buAutoNum type="arabicParenR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DB471-40F2-4715-A5AB-0905024D625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335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zh-TW" altLang="en-US" dirty="0" smtClean="0"/>
              <a:t>筆記功能</a:t>
            </a:r>
            <a:endParaRPr lang="en-US" altLang="zh-TW" dirty="0" smtClean="0"/>
          </a:p>
          <a:p>
            <a:pPr marL="228600" indent="-228600">
              <a:buAutoNum type="arabicParenR"/>
            </a:pPr>
            <a:r>
              <a:rPr lang="zh-TW" altLang="en-US" dirty="0" smtClean="0"/>
              <a:t>閱讀模式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DB471-40F2-4715-A5AB-0905024D625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973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 </a:t>
            </a:r>
            <a:r>
              <a:rPr lang="en-US" altLang="zh-TW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Intellisense</a:t>
            </a:r>
            <a:endParaRPr lang="en-US" altLang="zh-TW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 command line</a:t>
            </a:r>
          </a:p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 Customization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DB471-40F2-4715-A5AB-0905024D625C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719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altLang="zh-TW" dirty="0" smtClean="0"/>
              <a:t>Project</a:t>
            </a:r>
            <a:r>
              <a:rPr lang="en-US" altLang="zh-TW" baseline="0" dirty="0" smtClean="0"/>
              <a:t> Template</a:t>
            </a:r>
          </a:p>
          <a:p>
            <a:pPr marL="228600" indent="-228600">
              <a:buAutoNum type="arabicParenR"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+bootstrap</a:t>
            </a:r>
          </a:p>
          <a:p>
            <a:pPr marL="228600" indent="-228600">
              <a:buAutoNum type="arabicParenR"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Winjs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DB471-40F2-4715-A5AB-0905024D625C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3228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Comic Sans MS" panose="030F0702030302020204" pitchFamily="66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Comic Sans MS" panose="030F0702030302020204" pitchFamily="66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6FA7-3023-4F90-9558-30F719218FD5}" type="datetimeFigureOut">
              <a:rPr lang="zh-TW" altLang="en-US" smtClean="0"/>
              <a:t>2015/6/6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1168F-9B54-48C2-A8B1-469B444F2F2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198408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 userDrawn="1"/>
        </p:nvGrpSpPr>
        <p:grpSpPr>
          <a:xfrm>
            <a:off x="0" y="5995312"/>
            <a:ext cx="12192000" cy="862689"/>
            <a:chOff x="0" y="5995312"/>
            <a:chExt cx="12192000" cy="862689"/>
          </a:xfrm>
        </p:grpSpPr>
        <p:sp>
          <p:nvSpPr>
            <p:cNvPr id="12" name="矩形 11"/>
            <p:cNvSpPr/>
            <p:nvPr userDrawn="1"/>
          </p:nvSpPr>
          <p:spPr>
            <a:xfrm>
              <a:off x="0" y="5995313"/>
              <a:ext cx="12192000" cy="862688"/>
            </a:xfrm>
            <a:prstGeom prst="rect">
              <a:avLst/>
            </a:prstGeom>
            <a:solidFill>
              <a:srgbClr val="48433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 userDrawn="1"/>
          </p:nvSpPr>
          <p:spPr>
            <a:xfrm>
              <a:off x="758406" y="6257837"/>
              <a:ext cx="43664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https://www.facebook.com/k.net.io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95312"/>
              <a:ext cx="831650" cy="850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9568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6FA7-3023-4F90-9558-30F719218FD5}" type="datetimeFigureOut">
              <a:rPr lang="zh-TW" altLang="en-US" smtClean="0"/>
              <a:t>2015/6/6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1168F-9B54-48C2-A8B1-469B444F2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84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6FA7-3023-4F90-9558-30F719218FD5}" type="datetimeFigureOut">
              <a:rPr lang="zh-TW" altLang="en-US" smtClean="0"/>
              <a:t>2015/6/6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1168F-9B54-48C2-A8B1-469B444F2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719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>
                <a:latin typeface="Comic Sans MS" panose="030F0702030302020204" pitchFamily="66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Comic Sans MS" panose="030F0702030302020204" pitchFamily="66" charset="0"/>
                <a:ea typeface="微軟正黑體" panose="020B0604030504040204" pitchFamily="34" charset="-120"/>
              </a:defRPr>
            </a:lvl1pPr>
            <a:lvl2pPr>
              <a:defRPr baseline="0">
                <a:solidFill>
                  <a:srgbClr val="009900"/>
                </a:solidFill>
                <a:latin typeface="Comic Sans MS" panose="030F0702030302020204" pitchFamily="66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FFC000"/>
                </a:solidFill>
                <a:latin typeface="Comic Sans MS" panose="030F0702030302020204" pitchFamily="66" charset="0"/>
                <a:ea typeface="微軟正黑體" panose="020B0604030504040204" pitchFamily="34" charset="-120"/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6FA7-3023-4F90-9558-30F719218FD5}" type="datetimeFigureOut">
              <a:rPr lang="zh-TW" altLang="en-US" smtClean="0"/>
              <a:t>2015/6/6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1168F-9B54-48C2-A8B1-469B444F2F2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198408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 userDrawn="1"/>
        </p:nvGrpSpPr>
        <p:grpSpPr>
          <a:xfrm>
            <a:off x="0" y="5995312"/>
            <a:ext cx="12192000" cy="862689"/>
            <a:chOff x="0" y="5995312"/>
            <a:chExt cx="12192000" cy="862689"/>
          </a:xfrm>
        </p:grpSpPr>
        <p:sp>
          <p:nvSpPr>
            <p:cNvPr id="12" name="矩形 11"/>
            <p:cNvSpPr/>
            <p:nvPr userDrawn="1"/>
          </p:nvSpPr>
          <p:spPr>
            <a:xfrm>
              <a:off x="0" y="5995313"/>
              <a:ext cx="12192000" cy="862688"/>
            </a:xfrm>
            <a:prstGeom prst="rect">
              <a:avLst/>
            </a:prstGeom>
            <a:solidFill>
              <a:srgbClr val="48433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 userDrawn="1"/>
          </p:nvSpPr>
          <p:spPr>
            <a:xfrm>
              <a:off x="758406" y="6257837"/>
              <a:ext cx="43664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https://www.facebook.com/k.net.io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4" name="圖片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95312"/>
              <a:ext cx="831650" cy="850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716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aseline="0">
                <a:latin typeface="Comic Sans MS" panose="030F0702030302020204" pitchFamily="66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6FA7-3023-4F90-9558-30F719218FD5}" type="datetimeFigureOut">
              <a:rPr lang="zh-TW" altLang="en-US" smtClean="0"/>
              <a:t>2015/6/6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1168F-9B54-48C2-A8B1-469B444F2F2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198408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 userDrawn="1"/>
        </p:nvGrpSpPr>
        <p:grpSpPr>
          <a:xfrm>
            <a:off x="0" y="5995312"/>
            <a:ext cx="12192000" cy="862689"/>
            <a:chOff x="0" y="5995312"/>
            <a:chExt cx="12192000" cy="862689"/>
          </a:xfrm>
        </p:grpSpPr>
        <p:sp>
          <p:nvSpPr>
            <p:cNvPr id="12" name="矩形 11"/>
            <p:cNvSpPr/>
            <p:nvPr userDrawn="1"/>
          </p:nvSpPr>
          <p:spPr>
            <a:xfrm>
              <a:off x="0" y="5995313"/>
              <a:ext cx="12192000" cy="862688"/>
            </a:xfrm>
            <a:prstGeom prst="rect">
              <a:avLst/>
            </a:prstGeom>
            <a:solidFill>
              <a:srgbClr val="48433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 userDrawn="1"/>
          </p:nvSpPr>
          <p:spPr>
            <a:xfrm>
              <a:off x="758406" y="6257837"/>
              <a:ext cx="43664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https://www.facebook.com/k.net.io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4" name="圖片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95312"/>
              <a:ext cx="831650" cy="850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57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6FA7-3023-4F90-9558-30F719218FD5}" type="datetimeFigureOut">
              <a:rPr lang="zh-TW" altLang="en-US" smtClean="0"/>
              <a:t>2015/6/6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1168F-9B54-48C2-A8B1-469B444F2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1517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6FA7-3023-4F90-9558-30F719218FD5}" type="datetimeFigureOut">
              <a:rPr lang="zh-TW" altLang="en-US" smtClean="0"/>
              <a:t>2015/6/6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1168F-9B54-48C2-A8B1-469B444F2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888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6FA7-3023-4F90-9558-30F719218FD5}" type="datetimeFigureOut">
              <a:rPr lang="zh-TW" altLang="en-US" smtClean="0"/>
              <a:t>2015/6/6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1168F-9B54-48C2-A8B1-469B444F2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750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6FA7-3023-4F90-9558-30F719218FD5}" type="datetimeFigureOut">
              <a:rPr lang="zh-TW" altLang="en-US" smtClean="0"/>
              <a:t>2015/6/6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1168F-9B54-48C2-A8B1-469B444F2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20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6FA7-3023-4F90-9558-30F719218FD5}" type="datetimeFigureOut">
              <a:rPr lang="zh-TW" altLang="en-US" smtClean="0"/>
              <a:t>2015/6/6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1168F-9B54-48C2-A8B1-469B444F2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416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6FA7-3023-4F90-9558-30F719218FD5}" type="datetimeFigureOut">
              <a:rPr lang="zh-TW" altLang="en-US" smtClean="0"/>
              <a:t>2015/6/6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1168F-9B54-48C2-A8B1-469B444F2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491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A6FA7-3023-4F90-9558-30F719218FD5}" type="datetimeFigureOut">
              <a:rPr lang="zh-TW" altLang="en-US" smtClean="0"/>
              <a:t>2015/6/6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1168F-9B54-48C2-A8B1-469B444F2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784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21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34" Type="http://schemas.openxmlformats.org/officeDocument/2006/relationships/image" Target="../media/image16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20.png"/><Relationship Id="rId33" Type="http://schemas.openxmlformats.org/officeDocument/2006/relationships/image" Target="../media/image15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32" Type="http://schemas.openxmlformats.org/officeDocument/2006/relationships/image" Target="../media/image14.png"/><Relationship Id="rId37" Type="http://schemas.openxmlformats.org/officeDocument/2006/relationships/image" Target="../media/image19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23.png"/><Relationship Id="rId36" Type="http://schemas.openxmlformats.org/officeDocument/2006/relationships/image" Target="../media/image18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31" Type="http://schemas.openxmlformats.org/officeDocument/2006/relationships/image" Target="../media/image1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22.jpeg"/><Relationship Id="rId30" Type="http://schemas.openxmlformats.org/officeDocument/2006/relationships/image" Target="../media/image24.png"/><Relationship Id="rId35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virtualacademy.com/training-courses/a-developers-guide-to-windows-10" TargetMode="External"/><Relationship Id="rId2" Type="http://schemas.openxmlformats.org/officeDocument/2006/relationships/hyperlink" Target="http://channel9.msdn.com/Series/A-Developers-Guide-to-Windows-1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windows.com/en-US/ProjectAPreviewSignu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windows.com/en-US/ProjectAPreviewSignup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jectipreviewsignup.windows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Windows-universal-samples" TargetMode="External"/><Relationship Id="rId7" Type="http://schemas.openxmlformats.org/officeDocument/2006/relationships/hyperlink" Target="http://channel9.msdn.com/Events/Build/2015/2-692" TargetMode="External"/><Relationship Id="rId2" Type="http://schemas.openxmlformats.org/officeDocument/2006/relationships/hyperlink" Target="https://dev.windows.com/zh-T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jectipreviewsignup.windows.com/" TargetMode="External"/><Relationship Id="rId5" Type="http://schemas.openxmlformats.org/officeDocument/2006/relationships/hyperlink" Target="https://dev.windows.com/en-US/uwp-bridges" TargetMode="External"/><Relationship Id="rId4" Type="http://schemas.openxmlformats.org/officeDocument/2006/relationships/hyperlink" Target="https://msdn.microsoft.com/zh-tw/library/windows/apps/dn894631.aspx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2.png"/><Relationship Id="rId5" Type="http://schemas.openxmlformats.org/officeDocument/2006/relationships/image" Target="../media/image87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5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zh-tw/library/dn879821(v=vs.140).aspx" TargetMode="External"/><Relationship Id="rId2" Type="http://schemas.openxmlformats.org/officeDocument/2006/relationships/hyperlink" Target="https://www.visualstudio.com/en-us/features/cordova-vs.aspx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iles.channel9.msdn.com/thumbnail/be1b9a2a-6ad4-4bcd-91d4-238ebb1f0c8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79" y="4681865"/>
            <a:ext cx="4784521" cy="12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//Build// Mini 2015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25796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Universal Windows Platform</a:t>
            </a:r>
            <a:r>
              <a:rPr lang="zh-TW" altLang="en-US" dirty="0" smtClean="0"/>
              <a:t>、</a:t>
            </a:r>
            <a:r>
              <a:rPr lang="en-US" altLang="zh-TW" dirty="0" smtClean="0"/>
              <a:t>Edge</a:t>
            </a:r>
            <a:r>
              <a:rPr lang="zh-TW" altLang="en-US" dirty="0" smtClean="0"/>
              <a:t>、</a:t>
            </a:r>
            <a:r>
              <a:rPr lang="en-US" altLang="zh-TW" dirty="0" smtClean="0"/>
              <a:t>Visual Studio Code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Cordova</a:t>
            </a:r>
          </a:p>
          <a:p>
            <a:endParaRPr lang="en-US" altLang="zh-TW" dirty="0"/>
          </a:p>
          <a:p>
            <a:r>
              <a:rPr lang="en-US" altLang="zh-TW" dirty="0" smtClean="0"/>
              <a:t>Ian </a:t>
            </a:r>
          </a:p>
          <a:p>
            <a:r>
              <a:rPr lang="en-US" altLang="zh-TW" dirty="0" smtClean="0"/>
              <a:t>2015.6.6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167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70"/>
          <p:cNvSpPr/>
          <p:nvPr/>
        </p:nvSpPr>
        <p:spPr bwMode="auto">
          <a:xfrm>
            <a:off x="1" y="2517494"/>
            <a:ext cx="12192000" cy="92720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2917">
                    <a:srgbClr val="737373"/>
                  </a:gs>
                  <a:gs pos="81000">
                    <a:srgbClr val="737373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Back"/>
          <p:cNvSpPr/>
          <p:nvPr/>
        </p:nvSpPr>
        <p:spPr>
          <a:xfrm>
            <a:off x="761676" y="2973348"/>
            <a:ext cx="10698480" cy="138262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lnSpc>
                <a:spcPct val="90000"/>
              </a:lnSpc>
              <a:spcBef>
                <a:spcPts val="800"/>
              </a:spcBef>
            </a:pPr>
            <a:endParaRPr lang="en-US" sz="2667" dirty="0" err="1">
              <a:solidFill>
                <a:prstClr val="white"/>
              </a:solidFill>
            </a:endParaRPr>
          </a:p>
        </p:txBody>
      </p:sp>
      <p:grpSp>
        <p:nvGrpSpPr>
          <p:cNvPr id="104" name="Group 110"/>
          <p:cNvGrpSpPr/>
          <p:nvPr/>
        </p:nvGrpSpPr>
        <p:grpSpPr>
          <a:xfrm>
            <a:off x="765810" y="2088864"/>
            <a:ext cx="10698480" cy="1737360"/>
            <a:chOff x="5107948" y="2528717"/>
            <a:chExt cx="1976104" cy="1976104"/>
          </a:xfrm>
        </p:grpSpPr>
        <p:sp>
          <p:nvSpPr>
            <p:cNvPr id="105" name="Oval 33"/>
            <p:cNvSpPr/>
            <p:nvPr/>
          </p:nvSpPr>
          <p:spPr>
            <a:xfrm>
              <a:off x="5107948" y="2528717"/>
              <a:ext cx="1976104" cy="197610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 dirty="0" err="1">
                <a:solidFill>
                  <a:srgbClr val="FFFFFF"/>
                </a:solidFill>
              </a:endParaRPr>
            </a:p>
          </p:txBody>
        </p:sp>
        <p:sp>
          <p:nvSpPr>
            <p:cNvPr id="106" name="Oval 33"/>
            <p:cNvSpPr/>
            <p:nvPr/>
          </p:nvSpPr>
          <p:spPr>
            <a:xfrm>
              <a:off x="5192075" y="2612844"/>
              <a:ext cx="1807850" cy="1807851"/>
            </a:xfrm>
            <a:prstGeom prst="ellipse">
              <a:avLst/>
            </a:prstGeom>
            <a:solidFill>
              <a:schemeClr val="accent1"/>
            </a:solidFill>
            <a:ln w="889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 dirty="0" err="1">
                <a:solidFill>
                  <a:srgbClr val="FFFFFF"/>
                </a:solidFill>
              </a:endParaRPr>
            </a:p>
          </p:txBody>
        </p:sp>
      </p:grpSp>
      <p:grpSp>
        <p:nvGrpSpPr>
          <p:cNvPr id="107" name="Group 11"/>
          <p:cNvGrpSpPr/>
          <p:nvPr/>
        </p:nvGrpSpPr>
        <p:grpSpPr>
          <a:xfrm>
            <a:off x="5107948" y="1943501"/>
            <a:ext cx="1976104" cy="1976104"/>
            <a:chOff x="5107948" y="2528717"/>
            <a:chExt cx="1976104" cy="1976104"/>
          </a:xfrm>
        </p:grpSpPr>
        <p:sp>
          <p:nvSpPr>
            <p:cNvPr id="108" name="Oval 33"/>
            <p:cNvSpPr/>
            <p:nvPr/>
          </p:nvSpPr>
          <p:spPr>
            <a:xfrm>
              <a:off x="5107948" y="2528717"/>
              <a:ext cx="1976104" cy="197610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 dirty="0" err="1">
                <a:solidFill>
                  <a:srgbClr val="FFFFFF"/>
                </a:solidFill>
              </a:endParaRPr>
            </a:p>
          </p:txBody>
        </p:sp>
        <p:sp>
          <p:nvSpPr>
            <p:cNvPr id="109" name="Oval 33"/>
            <p:cNvSpPr/>
            <p:nvPr/>
          </p:nvSpPr>
          <p:spPr>
            <a:xfrm>
              <a:off x="5192075" y="2612844"/>
              <a:ext cx="1807850" cy="1807851"/>
            </a:xfrm>
            <a:prstGeom prst="ellipse">
              <a:avLst/>
            </a:prstGeom>
            <a:solidFill>
              <a:schemeClr val="accent1"/>
            </a:solidFill>
            <a:ln w="889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 dirty="0" err="1">
                <a:solidFill>
                  <a:srgbClr val="FFFFFF"/>
                </a:solidFill>
              </a:endParaRPr>
            </a:p>
          </p:txBody>
        </p:sp>
      </p:grpSp>
      <p:grpSp>
        <p:nvGrpSpPr>
          <p:cNvPr id="110" name="Group 95"/>
          <p:cNvGrpSpPr/>
          <p:nvPr/>
        </p:nvGrpSpPr>
        <p:grpSpPr>
          <a:xfrm>
            <a:off x="752048" y="1807657"/>
            <a:ext cx="10716768" cy="2267712"/>
            <a:chOff x="5107948" y="2528717"/>
            <a:chExt cx="1976104" cy="1976104"/>
          </a:xfrm>
        </p:grpSpPr>
        <p:sp>
          <p:nvSpPr>
            <p:cNvPr id="111" name="Oval 33"/>
            <p:cNvSpPr/>
            <p:nvPr/>
          </p:nvSpPr>
          <p:spPr>
            <a:xfrm>
              <a:off x="5107948" y="2528717"/>
              <a:ext cx="1976104" cy="197610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 dirty="0" err="1">
                <a:solidFill>
                  <a:srgbClr val="FFFFFF"/>
                </a:solidFill>
              </a:endParaRPr>
            </a:p>
          </p:txBody>
        </p:sp>
        <p:sp>
          <p:nvSpPr>
            <p:cNvPr id="112" name="Oval 33"/>
            <p:cNvSpPr/>
            <p:nvPr/>
          </p:nvSpPr>
          <p:spPr>
            <a:xfrm>
              <a:off x="5192075" y="2612844"/>
              <a:ext cx="1807850" cy="1807851"/>
            </a:xfrm>
            <a:prstGeom prst="ellipse">
              <a:avLst/>
            </a:prstGeom>
            <a:solidFill>
              <a:schemeClr val="accent1"/>
            </a:solidFill>
            <a:ln w="889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113" name="Rectangle 14"/>
          <p:cNvSpPr/>
          <p:nvPr/>
        </p:nvSpPr>
        <p:spPr>
          <a:xfrm>
            <a:off x="4019150" y="3014152"/>
            <a:ext cx="4153701" cy="535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24326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Multiple device families</a:t>
            </a:r>
          </a:p>
        </p:txBody>
      </p:sp>
      <p:grpSp>
        <p:nvGrpSpPr>
          <p:cNvPr id="114" name="Group 168"/>
          <p:cNvGrpSpPr/>
          <p:nvPr/>
        </p:nvGrpSpPr>
        <p:grpSpPr>
          <a:xfrm>
            <a:off x="4695926" y="1868851"/>
            <a:ext cx="1340401" cy="759198"/>
            <a:chOff x="1327189" y="2777693"/>
            <a:chExt cx="1545714" cy="962072"/>
          </a:xfrm>
        </p:grpSpPr>
        <p:sp>
          <p:nvSpPr>
            <p:cNvPr id="115" name="Flowchart: Magnetic Disk 169"/>
            <p:cNvSpPr/>
            <p:nvPr/>
          </p:nvSpPr>
          <p:spPr bwMode="auto">
            <a:xfrm>
              <a:off x="1327189" y="2812559"/>
              <a:ext cx="1545714" cy="927206"/>
            </a:xfrm>
            <a:prstGeom prst="flowChartMagneticDisk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2192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6" name="Oval 170"/>
            <p:cNvSpPr/>
            <p:nvPr/>
          </p:nvSpPr>
          <p:spPr bwMode="auto">
            <a:xfrm>
              <a:off x="1327189" y="2777693"/>
              <a:ext cx="1545714" cy="35180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2192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7" name="Rectangle 171"/>
            <p:cNvSpPr/>
            <p:nvPr/>
          </p:nvSpPr>
          <p:spPr>
            <a:xfrm>
              <a:off x="1871566" y="3230737"/>
              <a:ext cx="456959" cy="344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 Semibold" panose="020B0702040204020203" pitchFamily="34" charset="0"/>
                </a:rPr>
                <a:t>PC</a:t>
              </a:r>
            </a:p>
          </p:txBody>
        </p:sp>
      </p:grpSp>
      <p:grpSp>
        <p:nvGrpSpPr>
          <p:cNvPr id="118" name="Group 178"/>
          <p:cNvGrpSpPr/>
          <p:nvPr/>
        </p:nvGrpSpPr>
        <p:grpSpPr>
          <a:xfrm>
            <a:off x="6155673" y="1868851"/>
            <a:ext cx="1340401" cy="759198"/>
            <a:chOff x="1327189" y="2777693"/>
            <a:chExt cx="1545714" cy="962072"/>
          </a:xfrm>
        </p:grpSpPr>
        <p:sp>
          <p:nvSpPr>
            <p:cNvPr id="119" name="Flowchart: Magnetic Disk 179"/>
            <p:cNvSpPr/>
            <p:nvPr/>
          </p:nvSpPr>
          <p:spPr bwMode="auto">
            <a:xfrm>
              <a:off x="1327189" y="2812559"/>
              <a:ext cx="1545714" cy="927206"/>
            </a:xfrm>
            <a:prstGeom prst="flowChartMagneticDisk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2192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0" name="Oval 180"/>
            <p:cNvSpPr/>
            <p:nvPr/>
          </p:nvSpPr>
          <p:spPr bwMode="auto">
            <a:xfrm>
              <a:off x="1327189" y="2777693"/>
              <a:ext cx="1545714" cy="35180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2192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1" name="Rectangle 181"/>
            <p:cNvSpPr/>
            <p:nvPr/>
          </p:nvSpPr>
          <p:spPr>
            <a:xfrm>
              <a:off x="1766266" y="3230737"/>
              <a:ext cx="667563" cy="3672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 Semibold" panose="020B0702040204020203" pitchFamily="34" charset="0"/>
                </a:rPr>
                <a:t>XBox</a:t>
              </a: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22" name="Group 160"/>
          <p:cNvGrpSpPr/>
          <p:nvPr/>
        </p:nvGrpSpPr>
        <p:grpSpPr>
          <a:xfrm>
            <a:off x="3183223" y="2026722"/>
            <a:ext cx="1340401" cy="759197"/>
            <a:chOff x="1327189" y="2777693"/>
            <a:chExt cx="1545714" cy="962072"/>
          </a:xfrm>
        </p:grpSpPr>
        <p:sp>
          <p:nvSpPr>
            <p:cNvPr id="123" name="Flowchart: Magnetic Disk 161"/>
            <p:cNvSpPr/>
            <p:nvPr/>
          </p:nvSpPr>
          <p:spPr bwMode="auto">
            <a:xfrm>
              <a:off x="1327189" y="2812559"/>
              <a:ext cx="1545714" cy="927206"/>
            </a:xfrm>
            <a:prstGeom prst="flowChartMagneticDisk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2192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4" name="Oval 162"/>
            <p:cNvSpPr/>
            <p:nvPr/>
          </p:nvSpPr>
          <p:spPr bwMode="auto">
            <a:xfrm>
              <a:off x="1327189" y="2777693"/>
              <a:ext cx="1545714" cy="35180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2192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5" name="Rectangle 163"/>
            <p:cNvSpPr/>
            <p:nvPr/>
          </p:nvSpPr>
          <p:spPr>
            <a:xfrm>
              <a:off x="1673773" y="3230737"/>
              <a:ext cx="852546" cy="3441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 Semibold" panose="020B0702040204020203" pitchFamily="34" charset="0"/>
                </a:rPr>
                <a:t>Mobile</a:t>
              </a:r>
            </a:p>
          </p:txBody>
        </p:sp>
      </p:grpSp>
      <p:grpSp>
        <p:nvGrpSpPr>
          <p:cNvPr id="126" name="Group 186"/>
          <p:cNvGrpSpPr/>
          <p:nvPr/>
        </p:nvGrpSpPr>
        <p:grpSpPr>
          <a:xfrm>
            <a:off x="7668377" y="2026721"/>
            <a:ext cx="1340401" cy="759198"/>
            <a:chOff x="1327189" y="2777693"/>
            <a:chExt cx="1545714" cy="962072"/>
          </a:xfrm>
        </p:grpSpPr>
        <p:sp>
          <p:nvSpPr>
            <p:cNvPr id="127" name="Flowchart: Magnetic Disk 187"/>
            <p:cNvSpPr/>
            <p:nvPr/>
          </p:nvSpPr>
          <p:spPr bwMode="auto">
            <a:xfrm>
              <a:off x="1327189" y="2812559"/>
              <a:ext cx="1545714" cy="927206"/>
            </a:xfrm>
            <a:prstGeom prst="flowChartMagneticDisk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2192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8" name="Oval 188"/>
            <p:cNvSpPr/>
            <p:nvPr/>
          </p:nvSpPr>
          <p:spPr bwMode="auto">
            <a:xfrm>
              <a:off x="1327189" y="2777693"/>
              <a:ext cx="1545714" cy="35180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2192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9" name="Rectangle 189"/>
            <p:cNvSpPr/>
            <p:nvPr/>
          </p:nvSpPr>
          <p:spPr>
            <a:xfrm>
              <a:off x="1433725" y="3230737"/>
              <a:ext cx="1332647" cy="3672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 Semibold" panose="020B0702040204020203" pitchFamily="34" charset="0"/>
                </a:rPr>
                <a:t>Surface Hub</a:t>
              </a: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30" name="Group 107"/>
          <p:cNvGrpSpPr/>
          <p:nvPr/>
        </p:nvGrpSpPr>
        <p:grpSpPr>
          <a:xfrm>
            <a:off x="6233337" y="1337830"/>
            <a:ext cx="1299774" cy="771280"/>
            <a:chOff x="7766687" y="2034058"/>
            <a:chExt cx="1235372" cy="764330"/>
          </a:xfrm>
        </p:grpSpPr>
        <p:pic>
          <p:nvPicPr>
            <p:cNvPr id="131" name="Xbox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66687" y="2034058"/>
              <a:ext cx="1235372" cy="661905"/>
            </a:xfrm>
            <a:prstGeom prst="rect">
              <a:avLst/>
            </a:prstGeom>
          </p:spPr>
        </p:pic>
        <p:pic>
          <p:nvPicPr>
            <p:cNvPr id="132" name="Picture 1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8434332" y="2634892"/>
              <a:ext cx="351341" cy="91700"/>
            </a:xfrm>
            <a:prstGeom prst="rect">
              <a:avLst/>
            </a:prstGeom>
          </p:spPr>
        </p:pic>
        <p:pic>
          <p:nvPicPr>
            <p:cNvPr id="133" name="Xbox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10002" y="2646993"/>
              <a:ext cx="246987" cy="151395"/>
            </a:xfrm>
            <a:prstGeom prst="rect">
              <a:avLst/>
            </a:prstGeom>
          </p:spPr>
        </p:pic>
      </p:grpSp>
      <p:grpSp>
        <p:nvGrpSpPr>
          <p:cNvPr id="134" name="Group 191"/>
          <p:cNvGrpSpPr/>
          <p:nvPr/>
        </p:nvGrpSpPr>
        <p:grpSpPr>
          <a:xfrm>
            <a:off x="9293723" y="2396195"/>
            <a:ext cx="1340401" cy="759197"/>
            <a:chOff x="1327189" y="2777693"/>
            <a:chExt cx="1545714" cy="962072"/>
          </a:xfrm>
        </p:grpSpPr>
        <p:sp>
          <p:nvSpPr>
            <p:cNvPr id="135" name="Flowchart: Magnetic Disk 192"/>
            <p:cNvSpPr/>
            <p:nvPr/>
          </p:nvSpPr>
          <p:spPr bwMode="auto">
            <a:xfrm>
              <a:off x="1327189" y="2812559"/>
              <a:ext cx="1545714" cy="927206"/>
            </a:xfrm>
            <a:prstGeom prst="flowChartMagneticDisk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2192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36" name="Oval 193"/>
            <p:cNvSpPr/>
            <p:nvPr/>
          </p:nvSpPr>
          <p:spPr bwMode="auto">
            <a:xfrm>
              <a:off x="1327189" y="2777693"/>
              <a:ext cx="1545714" cy="35180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2192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37" name="Rectangle 194"/>
            <p:cNvSpPr/>
            <p:nvPr/>
          </p:nvSpPr>
          <p:spPr>
            <a:xfrm>
              <a:off x="1568327" y="3230737"/>
              <a:ext cx="1063439" cy="3672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 Semibold" panose="020B0702040204020203" pitchFamily="34" charset="0"/>
                </a:rPr>
                <a:t>HoloLens</a:t>
              </a: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138" name="Picture 2" descr="https://compass-ssl.surface.com/assets/3e/22/3e22a8d7-25bd-473d-815a-f49e27c515cb.png#desktop-engagingmeetings-new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927" y="1348632"/>
            <a:ext cx="1520068" cy="8184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20"/>
          <p:cNvGrpSpPr/>
          <p:nvPr/>
        </p:nvGrpSpPr>
        <p:grpSpPr>
          <a:xfrm>
            <a:off x="3242848" y="1757315"/>
            <a:ext cx="1383847" cy="533995"/>
            <a:chOff x="2735582" y="1816942"/>
            <a:chExt cx="1315282" cy="529185"/>
          </a:xfrm>
        </p:grpSpPr>
        <p:pic>
          <p:nvPicPr>
            <p:cNvPr id="140" name="2-in-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14948" y="1816942"/>
              <a:ext cx="872345" cy="526533"/>
            </a:xfrm>
            <a:prstGeom prst="rect">
              <a:avLst/>
            </a:prstGeom>
          </p:spPr>
        </p:pic>
        <p:pic>
          <p:nvPicPr>
            <p:cNvPr id="141" name="Small Tablet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157" y="1875768"/>
              <a:ext cx="598707" cy="470359"/>
            </a:xfrm>
            <a:prstGeom prst="rect">
              <a:avLst/>
            </a:prstGeom>
          </p:spPr>
        </p:pic>
        <p:grpSp>
          <p:nvGrpSpPr>
            <p:cNvPr id="142" name="Group 123"/>
            <p:cNvGrpSpPr/>
            <p:nvPr/>
          </p:nvGrpSpPr>
          <p:grpSpPr>
            <a:xfrm>
              <a:off x="2735582" y="1943038"/>
              <a:ext cx="396513" cy="386145"/>
              <a:chOff x="2733414" y="1895696"/>
              <a:chExt cx="487607" cy="474858"/>
            </a:xfrm>
          </p:grpSpPr>
          <p:pic>
            <p:nvPicPr>
              <p:cNvPr id="143" name="Phablet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3414" y="1895696"/>
                <a:ext cx="432297" cy="423663"/>
              </a:xfrm>
              <a:prstGeom prst="rect">
                <a:avLst/>
              </a:prstGeom>
            </p:spPr>
          </p:pic>
          <p:pic>
            <p:nvPicPr>
              <p:cNvPr id="144" name="Phone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9286" y="2045444"/>
                <a:ext cx="331735" cy="325110"/>
              </a:xfrm>
              <a:prstGeom prst="rect">
                <a:avLst/>
              </a:prstGeom>
            </p:spPr>
          </p:pic>
        </p:grpSp>
      </p:grpSp>
      <p:grpSp>
        <p:nvGrpSpPr>
          <p:cNvPr id="145" name="Group 134"/>
          <p:cNvGrpSpPr/>
          <p:nvPr/>
        </p:nvGrpSpPr>
        <p:grpSpPr>
          <a:xfrm>
            <a:off x="4779013" y="1447908"/>
            <a:ext cx="1345337" cy="732673"/>
            <a:chOff x="4538410" y="1456930"/>
            <a:chExt cx="1278681" cy="726073"/>
          </a:xfrm>
        </p:grpSpPr>
        <p:pic>
          <p:nvPicPr>
            <p:cNvPr id="146" name="Desktop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530" y="1456930"/>
              <a:ext cx="980238" cy="562600"/>
            </a:xfrm>
            <a:prstGeom prst="rect">
              <a:avLst/>
            </a:prstGeom>
          </p:spPr>
        </p:pic>
        <p:pic>
          <p:nvPicPr>
            <p:cNvPr id="147" name="2-in-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17494" y="1700384"/>
              <a:ext cx="799597" cy="482619"/>
            </a:xfrm>
            <a:prstGeom prst="rect">
              <a:avLst/>
            </a:prstGeom>
          </p:spPr>
        </p:pic>
        <p:pic>
          <p:nvPicPr>
            <p:cNvPr id="148" name="Laptop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8410" y="1714822"/>
              <a:ext cx="623613" cy="375988"/>
            </a:xfrm>
            <a:prstGeom prst="rect">
              <a:avLst/>
            </a:prstGeom>
          </p:spPr>
        </p:pic>
      </p:grpSp>
      <p:pic>
        <p:nvPicPr>
          <p:cNvPr id="149" name="Picture 96" descr="141215_B-hero_01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7449" y="2254171"/>
            <a:ext cx="783073" cy="296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roup 15"/>
          <p:cNvGrpSpPr/>
          <p:nvPr/>
        </p:nvGrpSpPr>
        <p:grpSpPr>
          <a:xfrm>
            <a:off x="1589950" y="2396193"/>
            <a:ext cx="1340401" cy="759199"/>
            <a:chOff x="1327189" y="2777695"/>
            <a:chExt cx="1545714" cy="962076"/>
          </a:xfrm>
        </p:grpSpPr>
        <p:sp>
          <p:nvSpPr>
            <p:cNvPr id="151" name="Flowchart: Magnetic Disk 140"/>
            <p:cNvSpPr/>
            <p:nvPr/>
          </p:nvSpPr>
          <p:spPr bwMode="auto">
            <a:xfrm>
              <a:off x="1327189" y="2812564"/>
              <a:ext cx="1545714" cy="927207"/>
            </a:xfrm>
            <a:prstGeom prst="flowChartMagneticDisk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2192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52" name="Oval 127"/>
            <p:cNvSpPr/>
            <p:nvPr/>
          </p:nvSpPr>
          <p:spPr bwMode="auto">
            <a:xfrm>
              <a:off x="1327189" y="2777695"/>
              <a:ext cx="1545714" cy="35180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2192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53" name="Rectangle 12"/>
            <p:cNvSpPr/>
            <p:nvPr/>
          </p:nvSpPr>
          <p:spPr>
            <a:xfrm>
              <a:off x="1401113" y="3230737"/>
              <a:ext cx="1397866" cy="3441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 Semibold" panose="020B0702040204020203" pitchFamily="34" charset="0"/>
                </a:rPr>
                <a:t>Devices +</a:t>
              </a:r>
              <a:r>
                <a:rPr lang="en-US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 Semibold" panose="020B0702040204020203" pitchFamily="34" charset="0"/>
                </a:rPr>
                <a:t>IoT</a:t>
              </a: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54" name="Group 128"/>
          <p:cNvGrpSpPr/>
          <p:nvPr/>
        </p:nvGrpSpPr>
        <p:grpSpPr>
          <a:xfrm>
            <a:off x="1734321" y="2257462"/>
            <a:ext cx="990242" cy="372267"/>
            <a:chOff x="1371004" y="2381442"/>
            <a:chExt cx="941178" cy="368913"/>
          </a:xfrm>
        </p:grpSpPr>
        <p:pic>
          <p:nvPicPr>
            <p:cNvPr id="155" name="IoT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004" y="2409666"/>
              <a:ext cx="553359" cy="326999"/>
            </a:xfrm>
            <a:prstGeom prst="rect">
              <a:avLst/>
            </a:prstGeom>
          </p:spPr>
        </p:pic>
        <p:pic>
          <p:nvPicPr>
            <p:cNvPr id="156" name="IoT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290" y="2381442"/>
              <a:ext cx="441892" cy="261130"/>
            </a:xfrm>
            <a:prstGeom prst="rect">
              <a:avLst/>
            </a:prstGeom>
          </p:spPr>
        </p:pic>
        <p:pic>
          <p:nvPicPr>
            <p:cNvPr id="157" name="Picture 13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717" y="2463513"/>
              <a:ext cx="485404" cy="286842"/>
            </a:xfrm>
            <a:prstGeom prst="rect">
              <a:avLst/>
            </a:prstGeom>
          </p:spPr>
        </p:pic>
      </p:grpSp>
      <p:sp>
        <p:nvSpPr>
          <p:cNvPr id="158" name="TextBox 109"/>
          <p:cNvSpPr txBox="1"/>
          <p:nvPr/>
        </p:nvSpPr>
        <p:spPr>
          <a:xfrm>
            <a:off x="3272717" y="2953796"/>
            <a:ext cx="5506929" cy="664797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Universal Windows Apps</a:t>
            </a: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59" name="Store"/>
          <p:cNvGrpSpPr/>
          <p:nvPr/>
        </p:nvGrpSpPr>
        <p:grpSpPr>
          <a:xfrm>
            <a:off x="6888933" y="4172363"/>
            <a:ext cx="2245556" cy="738664"/>
            <a:chOff x="7574900" y="3506973"/>
            <a:chExt cx="1688884" cy="610154"/>
          </a:xfrm>
        </p:grpSpPr>
        <p:sp>
          <p:nvSpPr>
            <p:cNvPr id="160" name="TextBox 75"/>
            <p:cNvSpPr txBox="1"/>
            <p:nvPr/>
          </p:nvSpPr>
          <p:spPr>
            <a:xfrm>
              <a:off x="7853238" y="3506973"/>
              <a:ext cx="1410546" cy="61015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defTabSz="914377">
                <a:lnSpc>
                  <a:spcPct val="90000"/>
                </a:lnSpc>
                <a:spcBef>
                  <a:spcPts val="800"/>
                </a:spcBef>
              </a:pPr>
              <a:r>
                <a:rPr lang="en-US" sz="1600" dirty="0">
                  <a:solidFill>
                    <a:srgbClr val="0078D7">
                      <a:lumMod val="20000"/>
                      <a:lumOff val="80000"/>
                    </a:srgbClr>
                  </a:solidFill>
                </a:rPr>
                <a:t>One Store +</a:t>
              </a:r>
              <a:br>
                <a:rPr lang="en-US" sz="1600" dirty="0">
                  <a:solidFill>
                    <a:srgbClr val="0078D7">
                      <a:lumMod val="20000"/>
                      <a:lumOff val="80000"/>
                    </a:srgbClr>
                  </a:solidFill>
                </a:rPr>
              </a:br>
              <a:r>
                <a:rPr lang="en-US" sz="1600" dirty="0">
                  <a:solidFill>
                    <a:srgbClr val="0078D7">
                      <a:lumMod val="20000"/>
                      <a:lumOff val="80000"/>
                    </a:srgbClr>
                  </a:solidFill>
                </a:rPr>
                <a:t>One Dev Center</a:t>
              </a:r>
            </a:p>
          </p:txBody>
        </p:sp>
        <p:pic>
          <p:nvPicPr>
            <p:cNvPr id="161" name="Picture 7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4900" y="3586074"/>
              <a:ext cx="398014" cy="398014"/>
            </a:xfrm>
            <a:prstGeom prst="rect">
              <a:avLst/>
            </a:prstGeom>
          </p:spPr>
        </p:pic>
      </p:grpSp>
      <p:grpSp>
        <p:nvGrpSpPr>
          <p:cNvPr id="162" name="Legacy"/>
          <p:cNvGrpSpPr/>
          <p:nvPr/>
        </p:nvGrpSpPr>
        <p:grpSpPr>
          <a:xfrm>
            <a:off x="8701825" y="3871982"/>
            <a:ext cx="1525624" cy="738664"/>
            <a:chOff x="5616311" y="3984573"/>
            <a:chExt cx="1260204" cy="610154"/>
          </a:xfrm>
        </p:grpSpPr>
        <p:pic>
          <p:nvPicPr>
            <p:cNvPr id="163" name="Picture 7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311" y="4141357"/>
              <a:ext cx="310772" cy="310772"/>
            </a:xfrm>
            <a:prstGeom prst="rect">
              <a:avLst/>
            </a:prstGeom>
          </p:spPr>
        </p:pic>
        <p:sp>
          <p:nvSpPr>
            <p:cNvPr id="164" name="TextBox 80"/>
            <p:cNvSpPr txBox="1"/>
            <p:nvPr/>
          </p:nvSpPr>
          <p:spPr>
            <a:xfrm>
              <a:off x="5805420" y="3984573"/>
              <a:ext cx="1071095" cy="610154"/>
            </a:xfrm>
            <a:prstGeom prst="rect">
              <a:avLst/>
            </a:prstGeom>
            <a:noFill/>
          </p:spPr>
          <p:txBody>
            <a:bodyPr wrap="square" lIns="121920" tIns="146304" rIns="0" bIns="146304" rtlCol="0">
              <a:spAutoFit/>
            </a:bodyPr>
            <a:lstStyle/>
            <a:p>
              <a:pPr defTabSz="914377">
                <a:lnSpc>
                  <a:spcPct val="90000"/>
                </a:lnSpc>
                <a:spcBef>
                  <a:spcPts val="800"/>
                </a:spcBef>
              </a:pPr>
              <a:r>
                <a:rPr lang="en-US" sz="1600" dirty="0" smtClean="0">
                  <a:solidFill>
                    <a:srgbClr val="0078D7">
                      <a:lumMod val="20000"/>
                      <a:lumOff val="80000"/>
                    </a:srgbClr>
                  </a:solidFill>
                </a:rPr>
                <a:t>Reuse </a:t>
              </a:r>
              <a:r>
                <a:rPr lang="en-US" sz="1600" dirty="0">
                  <a:solidFill>
                    <a:srgbClr val="0078D7">
                      <a:lumMod val="20000"/>
                      <a:lumOff val="80000"/>
                    </a:srgbClr>
                  </a:solidFill>
                </a:rPr>
                <a:t>E</a:t>
              </a:r>
              <a:r>
                <a:rPr lang="en-US" sz="1600" dirty="0" smtClean="0">
                  <a:solidFill>
                    <a:srgbClr val="0078D7">
                      <a:lumMod val="20000"/>
                      <a:lumOff val="80000"/>
                    </a:srgbClr>
                  </a:solidFill>
                </a:rPr>
                <a:t>xisting </a:t>
              </a:r>
              <a:r>
                <a:rPr lang="en-US" sz="1600" dirty="0">
                  <a:solidFill>
                    <a:srgbClr val="0078D7">
                      <a:lumMod val="20000"/>
                      <a:lumOff val="80000"/>
                    </a:srgbClr>
                  </a:solidFill>
                </a:rPr>
                <a:t>C</a:t>
              </a:r>
              <a:r>
                <a:rPr lang="en-US" sz="1600" dirty="0" smtClean="0">
                  <a:solidFill>
                    <a:srgbClr val="0078D7">
                      <a:lumMod val="20000"/>
                      <a:lumOff val="80000"/>
                    </a:srgbClr>
                  </a:solidFill>
                </a:rPr>
                <a:t>ode</a:t>
              </a:r>
              <a:endParaRPr lang="en-US" sz="1600" dirty="0">
                <a:solidFill>
                  <a:srgbClr val="0078D7">
                    <a:lumMod val="20000"/>
                    <a:lumOff val="80000"/>
                  </a:srgbClr>
                </a:solidFill>
              </a:endParaRPr>
            </a:p>
          </p:txBody>
        </p:sp>
      </p:grpSp>
      <p:grpSp>
        <p:nvGrpSpPr>
          <p:cNvPr id="165" name="One SDK"/>
          <p:cNvGrpSpPr/>
          <p:nvPr/>
        </p:nvGrpSpPr>
        <p:grpSpPr>
          <a:xfrm>
            <a:off x="5247015" y="4319057"/>
            <a:ext cx="1809456" cy="738664"/>
            <a:chOff x="4428826" y="3733778"/>
            <a:chExt cx="1357092" cy="553998"/>
          </a:xfrm>
        </p:grpSpPr>
        <p:sp>
          <p:nvSpPr>
            <p:cNvPr id="166" name="TextBox 83"/>
            <p:cNvSpPr txBox="1"/>
            <p:nvPr/>
          </p:nvSpPr>
          <p:spPr>
            <a:xfrm>
              <a:off x="4608153" y="3733778"/>
              <a:ext cx="1177765" cy="55399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defTabSz="914377">
                <a:lnSpc>
                  <a:spcPct val="90000"/>
                </a:lnSpc>
                <a:spcBef>
                  <a:spcPts val="800"/>
                </a:spcBef>
              </a:pPr>
              <a:r>
                <a:rPr lang="en-US" sz="1600" dirty="0" smtClean="0">
                  <a:solidFill>
                    <a:srgbClr val="0078D7">
                      <a:lumMod val="20000"/>
                      <a:lumOff val="80000"/>
                    </a:srgbClr>
                  </a:solidFill>
                </a:rPr>
                <a:t>One SDK + Tooling</a:t>
              </a:r>
              <a:endParaRPr lang="en-US" sz="1600" dirty="0">
                <a:solidFill>
                  <a:srgbClr val="0078D7">
                    <a:lumMod val="20000"/>
                    <a:lumOff val="80000"/>
                  </a:srgbClr>
                </a:solidFill>
              </a:endParaRPr>
            </a:p>
          </p:txBody>
        </p:sp>
        <p:pic>
          <p:nvPicPr>
            <p:cNvPr id="167" name="Picture 8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826" y="3870990"/>
              <a:ext cx="283272" cy="283272"/>
            </a:xfrm>
            <a:prstGeom prst="rect">
              <a:avLst/>
            </a:prstGeom>
          </p:spPr>
        </p:pic>
      </p:grpSp>
      <p:grpSp>
        <p:nvGrpSpPr>
          <p:cNvPr id="168" name="Adaptive UI"/>
          <p:cNvGrpSpPr/>
          <p:nvPr/>
        </p:nvGrpSpPr>
        <p:grpSpPr>
          <a:xfrm>
            <a:off x="1526249" y="3862076"/>
            <a:ext cx="2057111" cy="738664"/>
            <a:chOff x="1274764" y="3263907"/>
            <a:chExt cx="1542833" cy="553998"/>
          </a:xfrm>
        </p:grpSpPr>
        <p:sp>
          <p:nvSpPr>
            <p:cNvPr id="169" name="TextBox 86"/>
            <p:cNvSpPr txBox="1"/>
            <p:nvPr/>
          </p:nvSpPr>
          <p:spPr>
            <a:xfrm>
              <a:off x="1592022" y="3263907"/>
              <a:ext cx="1225575" cy="55399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defTabSz="914377">
                <a:lnSpc>
                  <a:spcPct val="90000"/>
                </a:lnSpc>
                <a:spcBef>
                  <a:spcPts val="800"/>
                </a:spcBef>
              </a:pPr>
              <a:r>
                <a:rPr lang="en-US" sz="1600" dirty="0">
                  <a:solidFill>
                    <a:srgbClr val="0078D7">
                      <a:lumMod val="20000"/>
                      <a:lumOff val="80000"/>
                    </a:srgbClr>
                  </a:solidFill>
                </a:rPr>
                <a:t>Adaptive </a:t>
              </a:r>
              <a:br>
                <a:rPr lang="en-US" sz="1600" dirty="0">
                  <a:solidFill>
                    <a:srgbClr val="0078D7">
                      <a:lumMod val="20000"/>
                      <a:lumOff val="80000"/>
                    </a:srgbClr>
                  </a:solidFill>
                </a:rPr>
              </a:br>
              <a:r>
                <a:rPr lang="en-US" sz="1600" dirty="0">
                  <a:solidFill>
                    <a:srgbClr val="0078D7">
                      <a:lumMod val="20000"/>
                      <a:lumOff val="80000"/>
                    </a:srgbClr>
                  </a:solidFill>
                </a:rPr>
                <a:t>User Interface</a:t>
              </a:r>
            </a:p>
          </p:txBody>
        </p:sp>
        <p:grpSp>
          <p:nvGrpSpPr>
            <p:cNvPr id="170" name="Group 87"/>
            <p:cNvGrpSpPr/>
            <p:nvPr/>
          </p:nvGrpSpPr>
          <p:grpSpPr>
            <a:xfrm>
              <a:off x="1274764" y="3378776"/>
              <a:ext cx="394464" cy="314583"/>
              <a:chOff x="1274764" y="3378776"/>
              <a:chExt cx="394464" cy="314583"/>
            </a:xfrm>
          </p:grpSpPr>
          <p:pic>
            <p:nvPicPr>
              <p:cNvPr id="171" name="Picture 88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74764" y="3467787"/>
                <a:ext cx="201185" cy="225572"/>
              </a:xfrm>
              <a:prstGeom prst="rect">
                <a:avLst/>
              </a:prstGeom>
            </p:spPr>
          </p:pic>
          <p:grpSp>
            <p:nvGrpSpPr>
              <p:cNvPr id="172" name="Group 89"/>
              <p:cNvGrpSpPr/>
              <p:nvPr/>
            </p:nvGrpSpPr>
            <p:grpSpPr>
              <a:xfrm>
                <a:off x="1382420" y="3378776"/>
                <a:ext cx="254030" cy="217742"/>
                <a:chOff x="1344320" y="3386396"/>
                <a:chExt cx="254030" cy="217742"/>
              </a:xfrm>
            </p:grpSpPr>
            <p:sp>
              <p:nvSpPr>
                <p:cNvPr id="174" name="Freeform 91"/>
                <p:cNvSpPr>
                  <a:spLocks noChangeAspect="1"/>
                </p:cNvSpPr>
                <p:nvPr/>
              </p:nvSpPr>
              <p:spPr bwMode="black">
                <a:xfrm>
                  <a:off x="1440120" y="3451768"/>
                  <a:ext cx="87438" cy="152370"/>
                </a:xfrm>
                <a:custGeom>
                  <a:avLst/>
                  <a:gdLst>
                    <a:gd name="connsiteX0" fmla="*/ 1002412 w 3075598"/>
                    <a:gd name="connsiteY0" fmla="*/ 484878 h 5359527"/>
                    <a:gd name="connsiteX1" fmla="*/ 508128 w 3075598"/>
                    <a:gd name="connsiteY1" fmla="*/ 979160 h 5359527"/>
                    <a:gd name="connsiteX2" fmla="*/ 652901 w 3075598"/>
                    <a:gd name="connsiteY2" fmla="*/ 1328670 h 5359527"/>
                    <a:gd name="connsiteX3" fmla="*/ 714869 w 3075598"/>
                    <a:gd name="connsiteY3" fmla="*/ 1379799 h 5359527"/>
                    <a:gd name="connsiteX4" fmla="*/ 714869 w 3075598"/>
                    <a:gd name="connsiteY4" fmla="*/ 1276891 h 5359527"/>
                    <a:gd name="connsiteX5" fmla="*/ 714869 w 3075598"/>
                    <a:gd name="connsiteY5" fmla="*/ 972694 h 5359527"/>
                    <a:gd name="connsiteX6" fmla="*/ 1014116 w 3075598"/>
                    <a:gd name="connsiteY6" fmla="*/ 690208 h 5359527"/>
                    <a:gd name="connsiteX7" fmla="*/ 1296739 w 3075598"/>
                    <a:gd name="connsiteY7" fmla="*/ 972694 h 5359527"/>
                    <a:gd name="connsiteX8" fmla="*/ 1296739 w 3075598"/>
                    <a:gd name="connsiteY8" fmla="*/ 1321582 h 5359527"/>
                    <a:gd name="connsiteX9" fmla="*/ 1296739 w 3075598"/>
                    <a:gd name="connsiteY9" fmla="*/ 1374202 h 5359527"/>
                    <a:gd name="connsiteX10" fmla="*/ 1351924 w 3075598"/>
                    <a:gd name="connsiteY10" fmla="*/ 1328670 h 5359527"/>
                    <a:gd name="connsiteX11" fmla="*/ 1496696 w 3075598"/>
                    <a:gd name="connsiteY11" fmla="*/ 979160 h 5359527"/>
                    <a:gd name="connsiteX12" fmla="*/ 1002412 w 3075598"/>
                    <a:gd name="connsiteY12" fmla="*/ 484878 h 5359527"/>
                    <a:gd name="connsiteX13" fmla="*/ 1002412 w 3075598"/>
                    <a:gd name="connsiteY13" fmla="*/ 134752 h 5359527"/>
                    <a:gd name="connsiteX14" fmla="*/ 158003 w 3075598"/>
                    <a:gd name="connsiteY14" fmla="*/ 979160 h 5359527"/>
                    <a:gd name="connsiteX15" fmla="*/ 673730 w 3075598"/>
                    <a:gd name="connsiteY15" fmla="*/ 1757210 h 5359527"/>
                    <a:gd name="connsiteX16" fmla="*/ 714869 w 3075598"/>
                    <a:gd name="connsiteY16" fmla="*/ 1769981 h 5359527"/>
                    <a:gd name="connsiteX17" fmla="*/ 714869 w 3075598"/>
                    <a:gd name="connsiteY17" fmla="*/ 1543117 h 5359527"/>
                    <a:gd name="connsiteX18" fmla="*/ 714869 w 3075598"/>
                    <a:gd name="connsiteY18" fmla="*/ 1535496 h 5359527"/>
                    <a:gd name="connsiteX19" fmla="*/ 650757 w 3075598"/>
                    <a:gd name="connsiteY19" fmla="*/ 1500698 h 5359527"/>
                    <a:gd name="connsiteX20" fmla="*/ 373457 w 3075598"/>
                    <a:gd name="connsiteY20" fmla="*/ 979160 h 5359527"/>
                    <a:gd name="connsiteX21" fmla="*/ 1002412 w 3075598"/>
                    <a:gd name="connsiteY21" fmla="*/ 350207 h 5359527"/>
                    <a:gd name="connsiteX22" fmla="*/ 1631367 w 3075598"/>
                    <a:gd name="connsiteY22" fmla="*/ 979160 h 5359527"/>
                    <a:gd name="connsiteX23" fmla="*/ 1354067 w 3075598"/>
                    <a:gd name="connsiteY23" fmla="*/ 1500698 h 5359527"/>
                    <a:gd name="connsiteX24" fmla="*/ 1296739 w 3075598"/>
                    <a:gd name="connsiteY24" fmla="*/ 1531815 h 5359527"/>
                    <a:gd name="connsiteX25" fmla="*/ 1296739 w 3075598"/>
                    <a:gd name="connsiteY25" fmla="*/ 1575572 h 5359527"/>
                    <a:gd name="connsiteX26" fmla="*/ 1296739 w 3075598"/>
                    <a:gd name="connsiteY26" fmla="*/ 1739200 h 5359527"/>
                    <a:gd name="connsiteX27" fmla="*/ 1296739 w 3075598"/>
                    <a:gd name="connsiteY27" fmla="*/ 1767875 h 5359527"/>
                    <a:gd name="connsiteX28" fmla="*/ 1331095 w 3075598"/>
                    <a:gd name="connsiteY28" fmla="*/ 1757210 h 5359527"/>
                    <a:gd name="connsiteX29" fmla="*/ 1846822 w 3075598"/>
                    <a:gd name="connsiteY29" fmla="*/ 979160 h 5359527"/>
                    <a:gd name="connsiteX30" fmla="*/ 1002412 w 3075598"/>
                    <a:gd name="connsiteY30" fmla="*/ 134752 h 5359527"/>
                    <a:gd name="connsiteX31" fmla="*/ 1002412 w 3075598"/>
                    <a:gd name="connsiteY31" fmla="*/ 0 h 5359527"/>
                    <a:gd name="connsiteX32" fmla="*/ 1981574 w 3075598"/>
                    <a:gd name="connsiteY32" fmla="*/ 979160 h 5359527"/>
                    <a:gd name="connsiteX33" fmla="*/ 1383546 w 3075598"/>
                    <a:gd name="connsiteY33" fmla="*/ 1881373 h 5359527"/>
                    <a:gd name="connsiteX34" fmla="*/ 1296739 w 3075598"/>
                    <a:gd name="connsiteY34" fmla="*/ 1908319 h 5359527"/>
                    <a:gd name="connsiteX35" fmla="*/ 1296739 w 3075598"/>
                    <a:gd name="connsiteY35" fmla="*/ 1930042 h 5359527"/>
                    <a:gd name="connsiteX36" fmla="*/ 1296739 w 3075598"/>
                    <a:gd name="connsiteY36" fmla="*/ 2401738 h 5359527"/>
                    <a:gd name="connsiteX37" fmla="*/ 1595986 w 3075598"/>
                    <a:gd name="connsiteY37" fmla="*/ 2102636 h 5359527"/>
                    <a:gd name="connsiteX38" fmla="*/ 1895234 w 3075598"/>
                    <a:gd name="connsiteY38" fmla="*/ 2401738 h 5359527"/>
                    <a:gd name="connsiteX39" fmla="*/ 1895234 w 3075598"/>
                    <a:gd name="connsiteY39" fmla="*/ 2551289 h 5359527"/>
                    <a:gd name="connsiteX40" fmla="*/ 2177856 w 3075598"/>
                    <a:gd name="connsiteY40" fmla="*/ 2252187 h 5359527"/>
                    <a:gd name="connsiteX41" fmla="*/ 2477103 w 3075598"/>
                    <a:gd name="connsiteY41" fmla="*/ 2551289 h 5359527"/>
                    <a:gd name="connsiteX42" fmla="*/ 2477103 w 3075598"/>
                    <a:gd name="connsiteY42" fmla="*/ 2700840 h 5359527"/>
                    <a:gd name="connsiteX43" fmla="*/ 2776351 w 3075598"/>
                    <a:gd name="connsiteY43" fmla="*/ 2401738 h 5359527"/>
                    <a:gd name="connsiteX44" fmla="*/ 3058973 w 3075598"/>
                    <a:gd name="connsiteY44" fmla="*/ 2700840 h 5359527"/>
                    <a:gd name="connsiteX45" fmla="*/ 3058973 w 3075598"/>
                    <a:gd name="connsiteY45" fmla="*/ 3332278 h 5359527"/>
                    <a:gd name="connsiteX46" fmla="*/ 3058973 w 3075598"/>
                    <a:gd name="connsiteY46" fmla="*/ 3830782 h 5359527"/>
                    <a:gd name="connsiteX47" fmla="*/ 3075598 w 3075598"/>
                    <a:gd name="connsiteY47" fmla="*/ 3830782 h 5359527"/>
                    <a:gd name="connsiteX48" fmla="*/ 3058973 w 3075598"/>
                    <a:gd name="connsiteY48" fmla="*/ 3947100 h 5359527"/>
                    <a:gd name="connsiteX49" fmla="*/ 3058973 w 3075598"/>
                    <a:gd name="connsiteY49" fmla="*/ 3996950 h 5359527"/>
                    <a:gd name="connsiteX50" fmla="*/ 1529487 w 3075598"/>
                    <a:gd name="connsiteY50" fmla="*/ 5359527 h 5359527"/>
                    <a:gd name="connsiteX51" fmla="*/ 0 w 3075598"/>
                    <a:gd name="connsiteY51" fmla="*/ 3830782 h 5359527"/>
                    <a:gd name="connsiteX52" fmla="*/ 0 w 3075598"/>
                    <a:gd name="connsiteY52" fmla="*/ 2966709 h 5359527"/>
                    <a:gd name="connsiteX53" fmla="*/ 0 w 3075598"/>
                    <a:gd name="connsiteY53" fmla="*/ 2667607 h 5359527"/>
                    <a:gd name="connsiteX54" fmla="*/ 299248 w 3075598"/>
                    <a:gd name="connsiteY54" fmla="*/ 2667607 h 5359527"/>
                    <a:gd name="connsiteX55" fmla="*/ 581870 w 3075598"/>
                    <a:gd name="connsiteY55" fmla="*/ 2966709 h 5359527"/>
                    <a:gd name="connsiteX56" fmla="*/ 581870 w 3075598"/>
                    <a:gd name="connsiteY56" fmla="*/ 3681231 h 5359527"/>
                    <a:gd name="connsiteX57" fmla="*/ 714869 w 3075598"/>
                    <a:gd name="connsiteY57" fmla="*/ 3531680 h 5359527"/>
                    <a:gd name="connsiteX58" fmla="*/ 714869 w 3075598"/>
                    <a:gd name="connsiteY58" fmla="*/ 2700840 h 5359527"/>
                    <a:gd name="connsiteX59" fmla="*/ 714869 w 3075598"/>
                    <a:gd name="connsiteY59" fmla="*/ 1971778 h 5359527"/>
                    <a:gd name="connsiteX60" fmla="*/ 714869 w 3075598"/>
                    <a:gd name="connsiteY60" fmla="*/ 1910425 h 5359527"/>
                    <a:gd name="connsiteX61" fmla="*/ 621278 w 3075598"/>
                    <a:gd name="connsiteY61" fmla="*/ 1881373 h 5359527"/>
                    <a:gd name="connsiteX62" fmla="*/ 23250 w 3075598"/>
                    <a:gd name="connsiteY62" fmla="*/ 979160 h 5359527"/>
                    <a:gd name="connsiteX63" fmla="*/ 1002412 w 3075598"/>
                    <a:gd name="connsiteY63" fmla="*/ 0 h 5359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3075598" h="5359527">
                      <a:moveTo>
                        <a:pt x="1002412" y="484878"/>
                      </a:moveTo>
                      <a:cubicBezTo>
                        <a:pt x="729427" y="484878"/>
                        <a:pt x="508128" y="706175"/>
                        <a:pt x="508128" y="979160"/>
                      </a:cubicBezTo>
                      <a:cubicBezTo>
                        <a:pt x="508128" y="1115653"/>
                        <a:pt x="563453" y="1239223"/>
                        <a:pt x="652901" y="1328670"/>
                      </a:cubicBezTo>
                      <a:lnTo>
                        <a:pt x="714869" y="1379799"/>
                      </a:lnTo>
                      <a:lnTo>
                        <a:pt x="714869" y="1276891"/>
                      </a:lnTo>
                      <a:cubicBezTo>
                        <a:pt x="714869" y="1181961"/>
                        <a:pt x="714869" y="1080703"/>
                        <a:pt x="714869" y="972694"/>
                      </a:cubicBezTo>
                      <a:cubicBezTo>
                        <a:pt x="714869" y="823143"/>
                        <a:pt x="847868" y="690208"/>
                        <a:pt x="1014116" y="690208"/>
                      </a:cubicBezTo>
                      <a:cubicBezTo>
                        <a:pt x="1163740" y="690208"/>
                        <a:pt x="1296739" y="823143"/>
                        <a:pt x="1296739" y="972694"/>
                      </a:cubicBezTo>
                      <a:cubicBezTo>
                        <a:pt x="1296739" y="972694"/>
                        <a:pt x="1296739" y="972694"/>
                        <a:pt x="1296739" y="1321582"/>
                      </a:cubicBezTo>
                      <a:lnTo>
                        <a:pt x="1296739" y="1374202"/>
                      </a:lnTo>
                      <a:lnTo>
                        <a:pt x="1351924" y="1328670"/>
                      </a:lnTo>
                      <a:cubicBezTo>
                        <a:pt x="1441372" y="1239223"/>
                        <a:pt x="1496696" y="1115653"/>
                        <a:pt x="1496696" y="979160"/>
                      </a:cubicBezTo>
                      <a:cubicBezTo>
                        <a:pt x="1496696" y="706175"/>
                        <a:pt x="1275397" y="484878"/>
                        <a:pt x="1002412" y="484878"/>
                      </a:cubicBezTo>
                      <a:close/>
                      <a:moveTo>
                        <a:pt x="1002412" y="134752"/>
                      </a:moveTo>
                      <a:cubicBezTo>
                        <a:pt x="536057" y="134752"/>
                        <a:pt x="158003" y="512806"/>
                        <a:pt x="158003" y="979160"/>
                      </a:cubicBezTo>
                      <a:cubicBezTo>
                        <a:pt x="158003" y="1328926"/>
                        <a:pt x="370658" y="1629022"/>
                        <a:pt x="673730" y="1757210"/>
                      </a:cubicBezTo>
                      <a:lnTo>
                        <a:pt x="714869" y="1769981"/>
                      </a:lnTo>
                      <a:lnTo>
                        <a:pt x="714869" y="1543117"/>
                      </a:lnTo>
                      <a:lnTo>
                        <a:pt x="714869" y="1535496"/>
                      </a:lnTo>
                      <a:lnTo>
                        <a:pt x="650757" y="1500698"/>
                      </a:lnTo>
                      <a:cubicBezTo>
                        <a:pt x="483454" y="1387670"/>
                        <a:pt x="373457" y="1196261"/>
                        <a:pt x="373457" y="979160"/>
                      </a:cubicBezTo>
                      <a:cubicBezTo>
                        <a:pt x="373457" y="631799"/>
                        <a:pt x="655050" y="350207"/>
                        <a:pt x="1002412" y="350207"/>
                      </a:cubicBezTo>
                      <a:cubicBezTo>
                        <a:pt x="1349775" y="350207"/>
                        <a:pt x="1631367" y="631799"/>
                        <a:pt x="1631367" y="979160"/>
                      </a:cubicBezTo>
                      <a:cubicBezTo>
                        <a:pt x="1631367" y="1196261"/>
                        <a:pt x="1521370" y="1387670"/>
                        <a:pt x="1354067" y="1500698"/>
                      </a:cubicBezTo>
                      <a:lnTo>
                        <a:pt x="1296739" y="1531815"/>
                      </a:lnTo>
                      <a:lnTo>
                        <a:pt x="1296739" y="1575572"/>
                      </a:lnTo>
                      <a:cubicBezTo>
                        <a:pt x="1296739" y="1625812"/>
                        <a:pt x="1296739" y="1680238"/>
                        <a:pt x="1296739" y="1739200"/>
                      </a:cubicBezTo>
                      <a:lnTo>
                        <a:pt x="1296739" y="1767875"/>
                      </a:lnTo>
                      <a:lnTo>
                        <a:pt x="1331095" y="1757210"/>
                      </a:lnTo>
                      <a:cubicBezTo>
                        <a:pt x="1634166" y="1629022"/>
                        <a:pt x="1846822" y="1328926"/>
                        <a:pt x="1846822" y="979160"/>
                      </a:cubicBezTo>
                      <a:cubicBezTo>
                        <a:pt x="1846822" y="512806"/>
                        <a:pt x="1468767" y="134752"/>
                        <a:pt x="1002412" y="134752"/>
                      </a:cubicBezTo>
                      <a:close/>
                      <a:moveTo>
                        <a:pt x="1002412" y="0"/>
                      </a:moveTo>
                      <a:cubicBezTo>
                        <a:pt x="1543188" y="0"/>
                        <a:pt x="1981574" y="438385"/>
                        <a:pt x="1981574" y="979160"/>
                      </a:cubicBezTo>
                      <a:cubicBezTo>
                        <a:pt x="1981574" y="1384741"/>
                        <a:pt x="1734982" y="1732728"/>
                        <a:pt x="1383546" y="1881373"/>
                      </a:cubicBezTo>
                      <a:lnTo>
                        <a:pt x="1296739" y="1908319"/>
                      </a:lnTo>
                      <a:lnTo>
                        <a:pt x="1296739" y="1930042"/>
                      </a:lnTo>
                      <a:cubicBezTo>
                        <a:pt x="1296739" y="2066806"/>
                        <a:pt x="1296739" y="2223107"/>
                        <a:pt x="1296739" y="2401738"/>
                      </a:cubicBezTo>
                      <a:cubicBezTo>
                        <a:pt x="1296739" y="2235570"/>
                        <a:pt x="1429738" y="2102636"/>
                        <a:pt x="1595986" y="2102636"/>
                      </a:cubicBezTo>
                      <a:cubicBezTo>
                        <a:pt x="1762235" y="2102636"/>
                        <a:pt x="1895234" y="2235570"/>
                        <a:pt x="1895234" y="2401738"/>
                      </a:cubicBezTo>
                      <a:cubicBezTo>
                        <a:pt x="1895234" y="2401738"/>
                        <a:pt x="1895234" y="2401738"/>
                        <a:pt x="1895234" y="2551289"/>
                      </a:cubicBezTo>
                      <a:cubicBezTo>
                        <a:pt x="1895234" y="2385121"/>
                        <a:pt x="2028232" y="2252187"/>
                        <a:pt x="2177856" y="2252187"/>
                      </a:cubicBezTo>
                      <a:cubicBezTo>
                        <a:pt x="2344105" y="2252187"/>
                        <a:pt x="2477103" y="2385121"/>
                        <a:pt x="2477103" y="2551289"/>
                      </a:cubicBezTo>
                      <a:cubicBezTo>
                        <a:pt x="2477103" y="2551289"/>
                        <a:pt x="2477103" y="2551289"/>
                        <a:pt x="2477103" y="2700840"/>
                      </a:cubicBezTo>
                      <a:cubicBezTo>
                        <a:pt x="2477103" y="2534672"/>
                        <a:pt x="2610102" y="2401738"/>
                        <a:pt x="2776351" y="2401738"/>
                      </a:cubicBezTo>
                      <a:cubicBezTo>
                        <a:pt x="2942599" y="2401738"/>
                        <a:pt x="3058973" y="2534672"/>
                        <a:pt x="3058973" y="2700840"/>
                      </a:cubicBezTo>
                      <a:cubicBezTo>
                        <a:pt x="3058973" y="2700840"/>
                        <a:pt x="3058973" y="2700840"/>
                        <a:pt x="3058973" y="3332278"/>
                      </a:cubicBezTo>
                      <a:cubicBezTo>
                        <a:pt x="3058973" y="3332278"/>
                        <a:pt x="3058973" y="3332278"/>
                        <a:pt x="3058973" y="3830782"/>
                      </a:cubicBezTo>
                      <a:cubicBezTo>
                        <a:pt x="3058973" y="3830782"/>
                        <a:pt x="3058973" y="3830782"/>
                        <a:pt x="3075598" y="3830782"/>
                      </a:cubicBezTo>
                      <a:cubicBezTo>
                        <a:pt x="3075598" y="3864016"/>
                        <a:pt x="3075598" y="3913866"/>
                        <a:pt x="3058973" y="3947100"/>
                      </a:cubicBezTo>
                      <a:lnTo>
                        <a:pt x="3058973" y="3996950"/>
                      </a:lnTo>
                      <a:cubicBezTo>
                        <a:pt x="2975849" y="4761323"/>
                        <a:pt x="2327480" y="5359527"/>
                        <a:pt x="1529487" y="5359527"/>
                      </a:cubicBezTo>
                      <a:cubicBezTo>
                        <a:pt x="681619" y="5359527"/>
                        <a:pt x="0" y="4678239"/>
                        <a:pt x="0" y="3830782"/>
                      </a:cubicBezTo>
                      <a:cubicBezTo>
                        <a:pt x="0" y="3830782"/>
                        <a:pt x="0" y="3830782"/>
                        <a:pt x="0" y="2966709"/>
                      </a:cubicBezTo>
                      <a:cubicBezTo>
                        <a:pt x="0" y="2966709"/>
                        <a:pt x="0" y="2966709"/>
                        <a:pt x="0" y="2667607"/>
                      </a:cubicBezTo>
                      <a:cubicBezTo>
                        <a:pt x="0" y="2667607"/>
                        <a:pt x="0" y="2667607"/>
                        <a:pt x="299248" y="2667607"/>
                      </a:cubicBezTo>
                      <a:cubicBezTo>
                        <a:pt x="465496" y="2667607"/>
                        <a:pt x="581870" y="2800541"/>
                        <a:pt x="581870" y="2966709"/>
                      </a:cubicBezTo>
                      <a:cubicBezTo>
                        <a:pt x="581870" y="2966709"/>
                        <a:pt x="581870" y="2966709"/>
                        <a:pt x="581870" y="3681231"/>
                      </a:cubicBezTo>
                      <a:cubicBezTo>
                        <a:pt x="681619" y="3681231"/>
                        <a:pt x="714869" y="3598147"/>
                        <a:pt x="714869" y="3531680"/>
                      </a:cubicBezTo>
                      <a:cubicBezTo>
                        <a:pt x="714869" y="3531680"/>
                        <a:pt x="714869" y="3531680"/>
                        <a:pt x="714869" y="2700840"/>
                      </a:cubicBezTo>
                      <a:cubicBezTo>
                        <a:pt x="714869" y="2700840"/>
                        <a:pt x="714869" y="2700840"/>
                        <a:pt x="714869" y="1971778"/>
                      </a:cubicBezTo>
                      <a:lnTo>
                        <a:pt x="714869" y="1910425"/>
                      </a:lnTo>
                      <a:lnTo>
                        <a:pt x="621278" y="1881373"/>
                      </a:lnTo>
                      <a:cubicBezTo>
                        <a:pt x="269842" y="1732728"/>
                        <a:pt x="23250" y="1384741"/>
                        <a:pt x="23250" y="979160"/>
                      </a:cubicBezTo>
                      <a:cubicBezTo>
                        <a:pt x="23250" y="438385"/>
                        <a:pt x="461636" y="0"/>
                        <a:pt x="100241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400" dirty="0">
                    <a:solidFill>
                      <a:srgbClr val="0078D7">
                        <a:lumMod val="20000"/>
                        <a:lumOff val="80000"/>
                      </a:srgbClr>
                    </a:solidFill>
                  </a:endParaRPr>
                </a:p>
              </p:txBody>
            </p:sp>
            <p:pic>
              <p:nvPicPr>
                <p:cNvPr id="175" name="Picture 92"/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4320" y="3386396"/>
                  <a:ext cx="254030" cy="151623"/>
                </a:xfrm>
                <a:prstGeom prst="rect">
                  <a:avLst/>
                </a:prstGeom>
              </p:spPr>
            </p:pic>
          </p:grpSp>
          <p:pic>
            <p:nvPicPr>
              <p:cNvPr id="173" name="Picture 90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1506" y="3565510"/>
                <a:ext cx="117722" cy="117722"/>
              </a:xfrm>
              <a:prstGeom prst="rect">
                <a:avLst/>
              </a:prstGeom>
            </p:spPr>
          </p:pic>
        </p:grpSp>
      </p:grpSp>
      <p:grpSp>
        <p:nvGrpSpPr>
          <p:cNvPr id="176" name="NUI"/>
          <p:cNvGrpSpPr/>
          <p:nvPr/>
        </p:nvGrpSpPr>
        <p:grpSpPr>
          <a:xfrm>
            <a:off x="3405148" y="4252688"/>
            <a:ext cx="1919536" cy="738664"/>
            <a:chOff x="2810595" y="3636234"/>
            <a:chExt cx="1439652" cy="553998"/>
          </a:xfrm>
        </p:grpSpPr>
        <p:sp>
          <p:nvSpPr>
            <p:cNvPr id="177" name="TextBox 94"/>
            <p:cNvSpPr txBox="1"/>
            <p:nvPr/>
          </p:nvSpPr>
          <p:spPr>
            <a:xfrm>
              <a:off x="2988031" y="3636234"/>
              <a:ext cx="1262216" cy="55399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defTabSz="914377">
                <a:lnSpc>
                  <a:spcPct val="90000"/>
                </a:lnSpc>
                <a:spcBef>
                  <a:spcPts val="800"/>
                </a:spcBef>
              </a:pPr>
              <a:r>
                <a:rPr lang="en-US" sz="1600" dirty="0">
                  <a:solidFill>
                    <a:srgbClr val="0078D7">
                      <a:lumMod val="20000"/>
                      <a:lumOff val="80000"/>
                    </a:srgbClr>
                  </a:solidFill>
                </a:rPr>
                <a:t>Natural</a:t>
              </a:r>
              <a:br>
                <a:rPr lang="en-US" sz="1600" dirty="0">
                  <a:solidFill>
                    <a:srgbClr val="0078D7">
                      <a:lumMod val="20000"/>
                      <a:lumOff val="80000"/>
                    </a:srgbClr>
                  </a:solidFill>
                </a:rPr>
              </a:br>
              <a:r>
                <a:rPr lang="en-US" sz="1600" dirty="0">
                  <a:solidFill>
                    <a:srgbClr val="0078D7">
                      <a:lumMod val="20000"/>
                      <a:lumOff val="80000"/>
                    </a:srgbClr>
                  </a:solidFill>
                </a:rPr>
                <a:t>User Inputs</a:t>
              </a:r>
            </a:p>
          </p:txBody>
        </p:sp>
        <p:grpSp>
          <p:nvGrpSpPr>
            <p:cNvPr id="178" name="Group 98"/>
            <p:cNvGrpSpPr/>
            <p:nvPr/>
          </p:nvGrpSpPr>
          <p:grpSpPr>
            <a:xfrm>
              <a:off x="2872036" y="3696660"/>
              <a:ext cx="228182" cy="328156"/>
              <a:chOff x="2027902" y="3831543"/>
              <a:chExt cx="251312" cy="361419"/>
            </a:xfrm>
          </p:grpSpPr>
          <p:sp>
            <p:nvSpPr>
              <p:cNvPr id="180" name="Freeform 106"/>
              <p:cNvSpPr>
                <a:spLocks noChangeAspect="1" noEditPoints="1"/>
              </p:cNvSpPr>
              <p:nvPr/>
            </p:nvSpPr>
            <p:spPr bwMode="black">
              <a:xfrm>
                <a:off x="2123890" y="4036288"/>
                <a:ext cx="155324" cy="156674"/>
              </a:xfrm>
              <a:custGeom>
                <a:avLst/>
                <a:gdLst>
                  <a:gd name="T0" fmla="*/ 9 w 70"/>
                  <a:gd name="T1" fmla="*/ 68 h 70"/>
                  <a:gd name="T2" fmla="*/ 10 w 70"/>
                  <a:gd name="T3" fmla="*/ 66 h 70"/>
                  <a:gd name="T4" fmla="*/ 4 w 70"/>
                  <a:gd name="T5" fmla="*/ 60 h 70"/>
                  <a:gd name="T6" fmla="*/ 2 w 70"/>
                  <a:gd name="T7" fmla="*/ 61 h 70"/>
                  <a:gd name="T8" fmla="*/ 0 w 70"/>
                  <a:gd name="T9" fmla="*/ 68 h 70"/>
                  <a:gd name="T10" fmla="*/ 2 w 70"/>
                  <a:gd name="T11" fmla="*/ 70 h 70"/>
                  <a:gd name="T12" fmla="*/ 9 w 70"/>
                  <a:gd name="T13" fmla="*/ 68 h 70"/>
                  <a:gd name="T14" fmla="*/ 64 w 70"/>
                  <a:gd name="T15" fmla="*/ 6 h 70"/>
                  <a:gd name="T16" fmla="*/ 52 w 70"/>
                  <a:gd name="T17" fmla="*/ 4 h 70"/>
                  <a:gd name="T18" fmla="*/ 49 w 70"/>
                  <a:gd name="T19" fmla="*/ 7 h 70"/>
                  <a:gd name="T20" fmla="*/ 49 w 70"/>
                  <a:gd name="T21" fmla="*/ 11 h 70"/>
                  <a:gd name="T22" fmla="*/ 60 w 70"/>
                  <a:gd name="T23" fmla="*/ 21 h 70"/>
                  <a:gd name="T24" fmla="*/ 63 w 70"/>
                  <a:gd name="T25" fmla="*/ 21 h 70"/>
                  <a:gd name="T26" fmla="*/ 66 w 70"/>
                  <a:gd name="T27" fmla="*/ 18 h 70"/>
                  <a:gd name="T28" fmla="*/ 64 w 70"/>
                  <a:gd name="T29" fmla="*/ 6 h 70"/>
                  <a:gd name="T30" fmla="*/ 22 w 70"/>
                  <a:gd name="T31" fmla="*/ 62 h 70"/>
                  <a:gd name="T32" fmla="*/ 19 w 70"/>
                  <a:gd name="T33" fmla="*/ 62 h 70"/>
                  <a:gd name="T34" fmla="*/ 8 w 70"/>
                  <a:gd name="T35" fmla="*/ 51 h 70"/>
                  <a:gd name="T36" fmla="*/ 8 w 70"/>
                  <a:gd name="T37" fmla="*/ 48 h 70"/>
                  <a:gd name="T38" fmla="*/ 42 w 70"/>
                  <a:gd name="T39" fmla="*/ 14 h 70"/>
                  <a:gd name="T40" fmla="*/ 45 w 70"/>
                  <a:gd name="T41" fmla="*/ 14 h 70"/>
                  <a:gd name="T42" fmla="*/ 56 w 70"/>
                  <a:gd name="T43" fmla="*/ 25 h 70"/>
                  <a:gd name="T44" fmla="*/ 56 w 70"/>
                  <a:gd name="T45" fmla="*/ 28 h 70"/>
                  <a:gd name="T46" fmla="*/ 22 w 70"/>
                  <a:gd name="T47" fmla="*/ 6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70">
                    <a:moveTo>
                      <a:pt x="9" y="68"/>
                    </a:moveTo>
                    <a:cubicBezTo>
                      <a:pt x="10" y="67"/>
                      <a:pt x="11" y="67"/>
                      <a:pt x="10" y="66"/>
                    </a:cubicBezTo>
                    <a:cubicBezTo>
                      <a:pt x="4" y="60"/>
                      <a:pt x="4" y="60"/>
                      <a:pt x="4" y="60"/>
                    </a:cubicBezTo>
                    <a:cubicBezTo>
                      <a:pt x="4" y="59"/>
                      <a:pt x="3" y="60"/>
                      <a:pt x="2" y="61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9"/>
                      <a:pt x="1" y="70"/>
                      <a:pt x="2" y="70"/>
                    </a:cubicBezTo>
                    <a:lnTo>
                      <a:pt x="9" y="68"/>
                    </a:lnTo>
                    <a:close/>
                    <a:moveTo>
                      <a:pt x="64" y="6"/>
                    </a:moveTo>
                    <a:cubicBezTo>
                      <a:pt x="58" y="0"/>
                      <a:pt x="52" y="4"/>
                      <a:pt x="52" y="4"/>
                    </a:cubicBezTo>
                    <a:cubicBezTo>
                      <a:pt x="51" y="5"/>
                      <a:pt x="50" y="6"/>
                      <a:pt x="49" y="7"/>
                    </a:cubicBezTo>
                    <a:cubicBezTo>
                      <a:pt x="48" y="8"/>
                      <a:pt x="48" y="10"/>
                      <a:pt x="49" y="1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62" y="22"/>
                      <a:pt x="63" y="21"/>
                    </a:cubicBezTo>
                    <a:cubicBezTo>
                      <a:pt x="64" y="20"/>
                      <a:pt x="65" y="19"/>
                      <a:pt x="66" y="18"/>
                    </a:cubicBezTo>
                    <a:cubicBezTo>
                      <a:pt x="66" y="18"/>
                      <a:pt x="70" y="12"/>
                      <a:pt x="64" y="6"/>
                    </a:cubicBezTo>
                    <a:moveTo>
                      <a:pt x="22" y="62"/>
                    </a:moveTo>
                    <a:cubicBezTo>
                      <a:pt x="21" y="63"/>
                      <a:pt x="20" y="63"/>
                      <a:pt x="19" y="62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7" y="51"/>
                      <a:pt x="7" y="49"/>
                      <a:pt x="8" y="48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3" y="13"/>
                      <a:pt x="44" y="13"/>
                      <a:pt x="45" y="14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7" y="26"/>
                      <a:pt x="57" y="27"/>
                      <a:pt x="56" y="28"/>
                    </a:cubicBezTo>
                    <a:lnTo>
                      <a:pt x="22" y="6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124371" tIns="62185" rIns="124371" bIns="62185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400" dirty="0">
                  <a:solidFill>
                    <a:srgbClr val="0078D7">
                      <a:lumMod val="20000"/>
                      <a:lumOff val="80000"/>
                    </a:srgbClr>
                  </a:solidFill>
                </a:endParaRPr>
              </a:p>
            </p:txBody>
          </p:sp>
          <p:pic>
            <p:nvPicPr>
              <p:cNvPr id="181" name="Picture 108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7902" y="3831543"/>
                <a:ext cx="238516" cy="238516"/>
              </a:xfrm>
              <a:prstGeom prst="rect">
                <a:avLst/>
              </a:prstGeom>
            </p:spPr>
          </p:pic>
        </p:grpSp>
        <p:pic>
          <p:nvPicPr>
            <p:cNvPr id="179" name="Picture 99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810595" y="3879352"/>
              <a:ext cx="172085" cy="142585"/>
            </a:xfrm>
            <a:prstGeom prst="rect">
              <a:avLst/>
            </a:prstGeom>
          </p:spPr>
        </p:pic>
      </p:grpSp>
      <p:grpSp>
        <p:nvGrpSpPr>
          <p:cNvPr id="182" name="Xbox"/>
          <p:cNvGrpSpPr/>
          <p:nvPr/>
        </p:nvGrpSpPr>
        <p:grpSpPr bwMode="ltGray">
          <a:xfrm>
            <a:off x="4776383" y="4349229"/>
            <a:ext cx="1991309" cy="1432638"/>
            <a:chOff x="8610991" y="1992417"/>
            <a:chExt cx="3186889" cy="2292792"/>
          </a:xfrm>
        </p:grpSpPr>
        <p:pic>
          <p:nvPicPr>
            <p:cNvPr id="183" name="Picture 206"/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ltGray">
            <a:xfrm>
              <a:off x="8610991" y="1992417"/>
              <a:ext cx="3186889" cy="1956172"/>
            </a:xfrm>
            <a:prstGeom prst="rect">
              <a:avLst/>
            </a:prstGeom>
          </p:spPr>
        </p:pic>
        <p:pic>
          <p:nvPicPr>
            <p:cNvPr id="184" name="Picture 20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9566830" y="3952379"/>
              <a:ext cx="1275210" cy="332830"/>
            </a:xfrm>
            <a:prstGeom prst="rect">
              <a:avLst/>
            </a:prstGeom>
          </p:spPr>
        </p:pic>
        <p:pic>
          <p:nvPicPr>
            <p:cNvPr id="185" name="Picture 2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8656422" y="2030494"/>
              <a:ext cx="3101655" cy="1731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6" name="PPI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199585" y="4356272"/>
            <a:ext cx="2873059" cy="1752816"/>
          </a:xfrm>
          <a:prstGeom prst="rect">
            <a:avLst/>
          </a:prstGeom>
        </p:spPr>
      </p:pic>
      <p:pic>
        <p:nvPicPr>
          <p:cNvPr id="187" name="Picture 213" descr="141215_B-hero_01.png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6071" y="4347621"/>
            <a:ext cx="2197632" cy="867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roup 210"/>
          <p:cNvGrpSpPr/>
          <p:nvPr/>
        </p:nvGrpSpPr>
        <p:grpSpPr>
          <a:xfrm>
            <a:off x="9964674" y="4353092"/>
            <a:ext cx="1094313" cy="620214"/>
            <a:chOff x="87532" y="3622341"/>
            <a:chExt cx="1116863" cy="632995"/>
          </a:xfrm>
        </p:grpSpPr>
        <p:sp>
          <p:nvSpPr>
            <p:cNvPr id="189" name="Rectangle 212"/>
            <p:cNvSpPr/>
            <p:nvPr/>
          </p:nvSpPr>
          <p:spPr bwMode="auto">
            <a:xfrm>
              <a:off x="533400" y="3862390"/>
              <a:ext cx="200025" cy="90488"/>
            </a:xfrm>
            <a:prstGeom prst="rect">
              <a:avLst/>
            </a:prstGeom>
            <a:solidFill>
              <a:srgbClr val="3E849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8" tIns="143351" rIns="179188" bIns="1433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3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0" name="Picture 211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32" y="3622341"/>
              <a:ext cx="1116863" cy="632995"/>
            </a:xfrm>
            <a:prstGeom prst="rect">
              <a:avLst/>
            </a:prstGeom>
          </p:spPr>
        </p:pic>
      </p:grpSp>
      <p:pic>
        <p:nvPicPr>
          <p:cNvPr id="191" name="Picture 71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56" b="15432"/>
          <a:stretch/>
        </p:blipFill>
        <p:spPr>
          <a:xfrm>
            <a:off x="6024389" y="917324"/>
            <a:ext cx="1548552" cy="984968"/>
          </a:xfrm>
          <a:prstGeom prst="rect">
            <a:avLst/>
          </a:prstGeom>
        </p:spPr>
      </p:pic>
      <p:pic>
        <p:nvPicPr>
          <p:cNvPr id="192" name="Picture 101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56" b="15432"/>
          <a:stretch/>
        </p:blipFill>
        <p:spPr>
          <a:xfrm>
            <a:off x="6024389" y="917324"/>
            <a:ext cx="1548552" cy="984968"/>
          </a:xfrm>
          <a:prstGeom prst="rect">
            <a:avLst/>
          </a:prstGeom>
        </p:spPr>
      </p:pic>
      <p:pic>
        <p:nvPicPr>
          <p:cNvPr id="193" name="Picture 102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739" y="917324"/>
            <a:ext cx="1526022" cy="1122656"/>
          </a:xfrm>
          <a:prstGeom prst="rect">
            <a:avLst/>
          </a:prstGeom>
        </p:spPr>
      </p:pic>
      <p:pic>
        <p:nvPicPr>
          <p:cNvPr id="194" name="Picture 10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545" y="917324"/>
            <a:ext cx="1498600" cy="958121"/>
          </a:xfrm>
          <a:prstGeom prst="rect">
            <a:avLst/>
          </a:prstGeom>
        </p:spPr>
      </p:pic>
      <p:pic>
        <p:nvPicPr>
          <p:cNvPr id="195" name="Picture 10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091" y="917324"/>
            <a:ext cx="870079" cy="668096"/>
          </a:xfrm>
          <a:prstGeom prst="rect">
            <a:avLst/>
          </a:prstGeom>
        </p:spPr>
      </p:pic>
      <p:pic>
        <p:nvPicPr>
          <p:cNvPr id="196" name="Picture 10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4" y="917324"/>
            <a:ext cx="595589" cy="580053"/>
          </a:xfrm>
          <a:prstGeom prst="rect">
            <a:avLst/>
          </a:prstGeom>
        </p:spPr>
      </p:pic>
      <p:pic>
        <p:nvPicPr>
          <p:cNvPr id="197" name="Picture 138"/>
          <p:cNvPicPr>
            <a:picLocks noChangeAspect="1"/>
          </p:cNvPicPr>
          <p:nvPr/>
        </p:nvPicPr>
        <p:blipFill rotWithShape="1"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" r="9044"/>
          <a:stretch/>
        </p:blipFill>
        <p:spPr>
          <a:xfrm>
            <a:off x="2746006" y="917324"/>
            <a:ext cx="853043" cy="849703"/>
          </a:xfrm>
          <a:prstGeom prst="rect">
            <a:avLst/>
          </a:prstGeom>
        </p:spPr>
      </p:pic>
      <p:pic>
        <p:nvPicPr>
          <p:cNvPr id="198" name="Picture 139"/>
          <p:cNvPicPr>
            <a:picLocks noChangeAspect="1"/>
          </p:cNvPicPr>
          <p:nvPr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53"/>
          <a:stretch/>
        </p:blipFill>
        <p:spPr>
          <a:xfrm>
            <a:off x="8011658" y="917324"/>
            <a:ext cx="1578245" cy="1016751"/>
          </a:xfrm>
          <a:prstGeom prst="rect">
            <a:avLst/>
          </a:prstGeom>
        </p:spPr>
      </p:pic>
      <p:sp>
        <p:nvSpPr>
          <p:cNvPr id="199" name="TextBox 118"/>
          <p:cNvSpPr txBox="1"/>
          <p:nvPr/>
        </p:nvSpPr>
        <p:spPr>
          <a:xfrm>
            <a:off x="2969148" y="5208992"/>
            <a:ext cx="5920788" cy="664797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3200" dirty="0" smtClean="0">
                <a:solidFill>
                  <a:srgbClr val="0070C0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One </a:t>
            </a:r>
            <a:r>
              <a:rPr lang="en-US" sz="3200" dirty="0">
                <a:solidFill>
                  <a:srgbClr val="0070C0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Universal Windows Platform</a:t>
            </a:r>
          </a:p>
        </p:txBody>
      </p:sp>
    </p:spTree>
    <p:extLst>
      <p:ext uri="{BB962C8B-B14F-4D97-AF65-F5344CB8AC3E}">
        <p14:creationId xmlns:p14="http://schemas.microsoft.com/office/powerpoint/2010/main" val="389876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decel="59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0"/>
                                        </p:tgtEl>
                                      </p:cBhvr>
                                      <p:by x="18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decel="59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10"/>
                                        </p:tgtEl>
                                      </p:cBhvr>
                                      <p:by x="100000" y="8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110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67318 -0.3289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659" y="-1645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18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0.25182 0.11528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91" y="576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15612 0.10602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9" y="530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0.04922 0.08727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" y="435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0.06875 0.0835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416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7.40741E-7 L -0.23541 0.07963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398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1000" fill="hold"/>
                                        <p:tgtEl>
                                          <p:spTgt spid="19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1000" fill="hold"/>
                                        <p:tgtEl>
                                          <p:spTgt spid="19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1000" fill="hold"/>
                                        <p:tgtEl>
                                          <p:spTgt spid="19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1000" fill="hold"/>
                                        <p:tgtEl>
                                          <p:spTgt spid="19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1000" fill="hold"/>
                                        <p:tgtEl>
                                          <p:spTgt spid="19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7.40741E-7 L -0.11679 0.06667 " pathEditMode="relative" rAng="0" ptsTypes="AA">
                                      <p:cBhvr>
                                        <p:cTn id="86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6" y="3333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2737 0.05092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85" y="2546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07407E-6 L -0.43633 0.05231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23" y="2616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1000" fill="hold"/>
                                        <p:tgtEl>
                                          <p:spTgt spid="19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3" dur="1000" fill="hold"/>
                                        <p:tgtEl>
                                          <p:spTgt spid="19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5" dur="1000" fill="hold"/>
                                        <p:tgtEl>
                                          <p:spTgt spid="19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0.08828 -0.48125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-24074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0" dur="1000" fill="hold"/>
                                        <p:tgtEl>
                                          <p:spTgt spid="18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0.47408 -0.48009 " pathEditMode="relative" rAng="0" ptsTypes="AA">
                                      <p:cBhvr>
                                        <p:cTn id="13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-24005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5" dur="1000" fill="hold"/>
                                        <p:tgtEl>
                                          <p:spTgt spid="18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0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0.12422 -0.35672 " pathEditMode="relative" rAng="0" ptsTypes="AA">
                                      <p:cBhvr>
                                        <p:cTn id="145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-1784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0" dur="1000" fill="hold"/>
                                        <p:tgtEl>
                                          <p:spTgt spid="18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-2.5E-6 0.19444 " pathEditMode="relative" rAng="0" ptsTypes="AA">
                                      <p:cBhvr>
                                        <p:cTn id="16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2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0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00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50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000"/>
                            </p:stCondLst>
                            <p:childTnLst>
                              <p:par>
                                <p:cTn id="1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50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4000"/>
                            </p:stCondLst>
                            <p:childTnLst>
                              <p:par>
                                <p:cTn id="1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13" grpId="0"/>
      <p:bldP spid="113" grpId="1"/>
      <p:bldP spid="158" grpId="0"/>
      <p:bldP spid="19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vice famil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645" y="3585160"/>
            <a:ext cx="8136148" cy="235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Dev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create a single app package </a:t>
            </a:r>
          </a:p>
          <a:p>
            <a:r>
              <a:rPr lang="en-US" altLang="zh-TW" dirty="0"/>
              <a:t>Unified Developer Platform - </a:t>
            </a:r>
            <a:r>
              <a:rPr lang="zh-TW" altLang="en-US" dirty="0"/>
              <a:t>統一開發</a:t>
            </a:r>
            <a:r>
              <a:rPr lang="zh-TW" altLang="en-US" dirty="0" smtClean="0"/>
              <a:t>平台</a:t>
            </a:r>
            <a:endParaRPr lang="en-US" altLang="zh-TW" dirty="0" smtClean="0"/>
          </a:p>
          <a:p>
            <a:r>
              <a:rPr lang="en-US" altLang="zh-TW" dirty="0" smtClean="0"/>
              <a:t>provides a guaranteed core API layer across devices</a:t>
            </a:r>
          </a:p>
          <a:p>
            <a:r>
              <a:rPr lang="en-US" altLang="zh-TW" dirty="0" smtClean="0"/>
              <a:t>Adaptive Code</a:t>
            </a:r>
          </a:p>
          <a:p>
            <a:r>
              <a:rPr lang="en-US" altLang="zh-TW" dirty="0" smtClean="0"/>
              <a:t>across all device types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341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Dev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34102"/>
          </a:xfrm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838200" y="1825625"/>
            <a:ext cx="3288144" cy="3990990"/>
            <a:chOff x="271532" y="2069071"/>
            <a:chExt cx="3288144" cy="3990990"/>
          </a:xfrm>
        </p:grpSpPr>
        <p:grpSp>
          <p:nvGrpSpPr>
            <p:cNvPr id="5" name="群組 4"/>
            <p:cNvGrpSpPr/>
            <p:nvPr/>
          </p:nvGrpSpPr>
          <p:grpSpPr>
            <a:xfrm>
              <a:off x="271532" y="2069071"/>
              <a:ext cx="3288144" cy="3990990"/>
              <a:chOff x="394014" y="2749918"/>
              <a:chExt cx="3288144" cy="3351825"/>
            </a:xfrm>
          </p:grpSpPr>
          <p:sp>
            <p:nvSpPr>
              <p:cNvPr id="6" name="Freeform 12"/>
              <p:cNvSpPr/>
              <p:nvPr/>
            </p:nvSpPr>
            <p:spPr>
              <a:xfrm rot="16200000">
                <a:off x="575704" y="2601251"/>
                <a:ext cx="2901854" cy="3199187"/>
              </a:xfrm>
              <a:custGeom>
                <a:avLst/>
                <a:gdLst>
                  <a:gd name="connsiteX0" fmla="*/ 0 w 3037680"/>
                  <a:gd name="connsiteY0" fmla="*/ 151884 h 3645216"/>
                  <a:gd name="connsiteX1" fmla="*/ 151884 w 3037680"/>
                  <a:gd name="connsiteY1" fmla="*/ 0 h 3645216"/>
                  <a:gd name="connsiteX2" fmla="*/ 2885796 w 3037680"/>
                  <a:gd name="connsiteY2" fmla="*/ 0 h 3645216"/>
                  <a:gd name="connsiteX3" fmla="*/ 3037680 w 3037680"/>
                  <a:gd name="connsiteY3" fmla="*/ 151884 h 3645216"/>
                  <a:gd name="connsiteX4" fmla="*/ 3037680 w 3037680"/>
                  <a:gd name="connsiteY4" fmla="*/ 3493332 h 3645216"/>
                  <a:gd name="connsiteX5" fmla="*/ 2885796 w 3037680"/>
                  <a:gd name="connsiteY5" fmla="*/ 3645216 h 3645216"/>
                  <a:gd name="connsiteX6" fmla="*/ 151884 w 3037680"/>
                  <a:gd name="connsiteY6" fmla="*/ 3645216 h 3645216"/>
                  <a:gd name="connsiteX7" fmla="*/ 0 w 3037680"/>
                  <a:gd name="connsiteY7" fmla="*/ 3493332 h 3645216"/>
                  <a:gd name="connsiteX8" fmla="*/ 0 w 3037680"/>
                  <a:gd name="connsiteY8" fmla="*/ 151884 h 364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37680" h="3645216">
                    <a:moveTo>
                      <a:pt x="2911110" y="1"/>
                    </a:moveTo>
                    <a:cubicBezTo>
                      <a:pt x="2981012" y="1"/>
                      <a:pt x="3037680" y="81602"/>
                      <a:pt x="3037680" y="182261"/>
                    </a:cubicBezTo>
                    <a:lnTo>
                      <a:pt x="3037680" y="3462955"/>
                    </a:lnTo>
                    <a:cubicBezTo>
                      <a:pt x="3037680" y="3563614"/>
                      <a:pt x="2981012" y="3645215"/>
                      <a:pt x="2911110" y="3645215"/>
                    </a:cubicBezTo>
                    <a:lnTo>
                      <a:pt x="126570" y="3645215"/>
                    </a:lnTo>
                    <a:cubicBezTo>
                      <a:pt x="56668" y="3645215"/>
                      <a:pt x="0" y="3563614"/>
                      <a:pt x="0" y="3462955"/>
                    </a:cubicBezTo>
                    <a:lnTo>
                      <a:pt x="0" y="182261"/>
                    </a:lnTo>
                    <a:cubicBezTo>
                      <a:pt x="0" y="81602"/>
                      <a:pt x="56668" y="1"/>
                      <a:pt x="126570" y="1"/>
                    </a:cubicBezTo>
                    <a:lnTo>
                      <a:pt x="291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56138" tIns="109729" rIns="142241" bIns="2430143" numCol="1" spcCol="1270" anchor="t" anchorCtr="0">
                <a:noAutofit/>
              </a:bodyPr>
              <a:lstStyle/>
              <a:p>
                <a:pPr algn="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TextBox 24"/>
              <p:cNvSpPr txBox="1"/>
              <p:nvPr/>
            </p:nvSpPr>
            <p:spPr>
              <a:xfrm>
                <a:off x="394014" y="3390231"/>
                <a:ext cx="3288144" cy="2711512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285750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rgbClr val="FFFFFF"/>
                    </a:solidFill>
                  </a:rPr>
                  <a:t>Best developer experience for building Universal Windows apps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1400" dirty="0" smtClean="0">
                  <a:solidFill>
                    <a:srgbClr val="FFFFFF"/>
                  </a:solidFill>
                </a:endParaRPr>
              </a:p>
              <a:p>
                <a:pPr marL="285750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rgbClr val="FFFFFF"/>
                    </a:solidFill>
                  </a:rPr>
                  <a:t>Deploy/Debug/Profile</a:t>
                </a:r>
              </a:p>
              <a:p>
                <a:pPr marL="752121" lvl="1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 smtClean="0">
                    <a:solidFill>
                      <a:srgbClr val="FFFFFF"/>
                    </a:solidFill>
                  </a:rPr>
                  <a:t>Simulator</a:t>
                </a:r>
              </a:p>
              <a:p>
                <a:pPr marL="752121" lvl="1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 smtClean="0">
                    <a:solidFill>
                      <a:srgbClr val="FFFFFF"/>
                    </a:solidFill>
                  </a:rPr>
                  <a:t>Local Machine</a:t>
                </a:r>
              </a:p>
              <a:p>
                <a:pPr marL="752121" lvl="1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 smtClean="0">
                    <a:solidFill>
                      <a:srgbClr val="FFFFFF"/>
                    </a:solidFill>
                  </a:rPr>
                  <a:t>Mobile Emulators</a:t>
                </a:r>
              </a:p>
              <a:p>
                <a:pPr marL="752121" lvl="1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 smtClean="0">
                    <a:solidFill>
                      <a:srgbClr val="FFFFFF"/>
                    </a:solidFill>
                  </a:rPr>
                  <a:t>Remote Machine</a:t>
                </a:r>
              </a:p>
              <a:p>
                <a:pPr marL="752121" lvl="1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 smtClean="0">
                    <a:solidFill>
                      <a:srgbClr val="FFFFFF"/>
                    </a:solidFill>
                  </a:rPr>
                  <a:t>Device</a:t>
                </a:r>
              </a:p>
              <a:p>
                <a:pPr marL="285750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rgbClr val="FFFFFF"/>
                    </a:solidFill>
                  </a:rPr>
                  <a:t>XAML Designer/Intellisense</a:t>
                </a:r>
              </a:p>
            </p:txBody>
          </p:sp>
        </p:grpSp>
        <p:sp>
          <p:nvSpPr>
            <p:cNvPr id="14" name="圓角矩形 13"/>
            <p:cNvSpPr/>
            <p:nvPr/>
          </p:nvSpPr>
          <p:spPr>
            <a:xfrm>
              <a:off x="304555" y="2069518"/>
              <a:ext cx="3199188" cy="48307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Windows 10</a:t>
              </a:r>
              <a:endParaRPr lang="zh-TW" altLang="en-US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4490264" y="1848775"/>
            <a:ext cx="3211471" cy="3889567"/>
            <a:chOff x="4372190" y="2551006"/>
            <a:chExt cx="3211471" cy="3825724"/>
          </a:xfrm>
        </p:grpSpPr>
        <p:grpSp>
          <p:nvGrpSpPr>
            <p:cNvPr id="11" name="群組 10"/>
            <p:cNvGrpSpPr/>
            <p:nvPr/>
          </p:nvGrpSpPr>
          <p:grpSpPr>
            <a:xfrm>
              <a:off x="4372190" y="2563950"/>
              <a:ext cx="3211471" cy="3812780"/>
              <a:chOff x="4522495" y="2749918"/>
              <a:chExt cx="3258258" cy="3265417"/>
            </a:xfrm>
          </p:grpSpPr>
          <p:sp>
            <p:nvSpPr>
              <p:cNvPr id="12" name="Freeform 14"/>
              <p:cNvSpPr/>
              <p:nvPr/>
            </p:nvSpPr>
            <p:spPr>
              <a:xfrm rot="16200000">
                <a:off x="4700697" y="2571716"/>
                <a:ext cx="2901854" cy="3258258"/>
              </a:xfrm>
              <a:custGeom>
                <a:avLst/>
                <a:gdLst>
                  <a:gd name="connsiteX0" fmla="*/ 0 w 3037680"/>
                  <a:gd name="connsiteY0" fmla="*/ 151884 h 3645216"/>
                  <a:gd name="connsiteX1" fmla="*/ 151884 w 3037680"/>
                  <a:gd name="connsiteY1" fmla="*/ 0 h 3645216"/>
                  <a:gd name="connsiteX2" fmla="*/ 2885796 w 3037680"/>
                  <a:gd name="connsiteY2" fmla="*/ 0 h 3645216"/>
                  <a:gd name="connsiteX3" fmla="*/ 3037680 w 3037680"/>
                  <a:gd name="connsiteY3" fmla="*/ 151884 h 3645216"/>
                  <a:gd name="connsiteX4" fmla="*/ 3037680 w 3037680"/>
                  <a:gd name="connsiteY4" fmla="*/ 3493332 h 3645216"/>
                  <a:gd name="connsiteX5" fmla="*/ 2885796 w 3037680"/>
                  <a:gd name="connsiteY5" fmla="*/ 3645216 h 3645216"/>
                  <a:gd name="connsiteX6" fmla="*/ 151884 w 3037680"/>
                  <a:gd name="connsiteY6" fmla="*/ 3645216 h 3645216"/>
                  <a:gd name="connsiteX7" fmla="*/ 0 w 3037680"/>
                  <a:gd name="connsiteY7" fmla="*/ 3493332 h 3645216"/>
                  <a:gd name="connsiteX8" fmla="*/ 0 w 3037680"/>
                  <a:gd name="connsiteY8" fmla="*/ 151884 h 364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37680" h="3645216">
                    <a:moveTo>
                      <a:pt x="2911110" y="1"/>
                    </a:moveTo>
                    <a:cubicBezTo>
                      <a:pt x="2981012" y="1"/>
                      <a:pt x="3037680" y="81602"/>
                      <a:pt x="3037680" y="182261"/>
                    </a:cubicBezTo>
                    <a:lnTo>
                      <a:pt x="3037680" y="3462955"/>
                    </a:lnTo>
                    <a:cubicBezTo>
                      <a:pt x="3037680" y="3563614"/>
                      <a:pt x="2981012" y="3645215"/>
                      <a:pt x="2911110" y="3645215"/>
                    </a:cubicBezTo>
                    <a:lnTo>
                      <a:pt x="126570" y="3645215"/>
                    </a:lnTo>
                    <a:cubicBezTo>
                      <a:pt x="56668" y="3645215"/>
                      <a:pt x="0" y="3563614"/>
                      <a:pt x="0" y="3462955"/>
                    </a:cubicBezTo>
                    <a:lnTo>
                      <a:pt x="0" y="182261"/>
                    </a:lnTo>
                    <a:cubicBezTo>
                      <a:pt x="0" y="81602"/>
                      <a:pt x="56668" y="1"/>
                      <a:pt x="126570" y="1"/>
                    </a:cubicBezTo>
                    <a:lnTo>
                      <a:pt x="291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56139" tIns="109727" rIns="142239" bIns="2430145" numCol="1" spcCol="1270" anchor="t" anchorCtr="0">
                <a:noAutofit/>
              </a:bodyPr>
              <a:lstStyle/>
              <a:p>
                <a:pPr algn="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TextBox 29"/>
              <p:cNvSpPr txBox="1"/>
              <p:nvPr/>
            </p:nvSpPr>
            <p:spPr>
              <a:xfrm>
                <a:off x="4542552" y="3248424"/>
                <a:ext cx="3152056" cy="2766911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solidFill>
                      <a:srgbClr val="FFFFFF"/>
                    </a:solidFill>
                  </a:rPr>
                  <a:t>All other features work at parity with Windows </a:t>
                </a:r>
                <a:r>
                  <a:rPr lang="en-US" sz="1400" dirty="0" smtClean="0">
                    <a:solidFill>
                      <a:srgbClr val="FFFFFF"/>
                    </a:solidFill>
                  </a:rPr>
                  <a:t>10, except:</a:t>
                </a:r>
                <a:endParaRPr lang="en-US" sz="1400" dirty="0">
                  <a:solidFill>
                    <a:srgbClr val="FFFFFF"/>
                  </a:solidFill>
                </a:endParaRPr>
              </a:p>
              <a:p>
                <a:pPr marL="285750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400" dirty="0" smtClean="0">
                  <a:solidFill>
                    <a:srgbClr val="FFFFFF"/>
                  </a:solidFill>
                </a:endParaRPr>
              </a:p>
              <a:p>
                <a:pPr marL="285750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rgbClr val="FFFFFF"/>
                    </a:solidFill>
                  </a:rPr>
                  <a:t>Deploy/Debug/Profile</a:t>
                </a:r>
              </a:p>
              <a:p>
                <a:pPr marL="752121" lvl="1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 smtClean="0">
                    <a:solidFill>
                      <a:srgbClr val="FFFFFF"/>
                    </a:solidFill>
                  </a:rPr>
                  <a:t>Mobile Emulators</a:t>
                </a:r>
              </a:p>
              <a:p>
                <a:pPr marL="752121" lvl="1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 smtClean="0">
                    <a:solidFill>
                      <a:srgbClr val="FFFFFF"/>
                    </a:solidFill>
                  </a:rPr>
                  <a:t>Remote Machine</a:t>
                </a:r>
              </a:p>
              <a:p>
                <a:pPr marL="752121" lvl="1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 smtClean="0">
                    <a:solidFill>
                      <a:srgbClr val="FFFFFF"/>
                    </a:solidFill>
                  </a:rPr>
                  <a:t>Device</a:t>
                </a:r>
              </a:p>
              <a:p>
                <a:pPr marL="285750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rgbClr val="FFFFFF"/>
                    </a:solidFill>
                  </a:rPr>
                  <a:t>XAML Intellisense</a:t>
                </a:r>
              </a:p>
              <a:p>
                <a:pPr marL="285750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rgbClr val="FFFFFF"/>
                    </a:solidFill>
                  </a:rPr>
                  <a:t>No WACK (Server R2)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1400" i="1" dirty="0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5" name="圓角矩形 14"/>
            <p:cNvSpPr/>
            <p:nvPr/>
          </p:nvSpPr>
          <p:spPr>
            <a:xfrm>
              <a:off x="4384473" y="2551006"/>
              <a:ext cx="3199188" cy="55172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Windows 8.1</a:t>
              </a:r>
            </a:p>
            <a:p>
              <a:pPr algn="ctr"/>
              <a:r>
                <a:rPr lang="en-US" altLang="zh-TW" dirty="0" smtClean="0"/>
                <a:t>Windows Server 2012 R2</a:t>
              </a:r>
              <a:endParaRPr lang="zh-TW" altLang="en-US" dirty="0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8122257" y="1825624"/>
            <a:ext cx="3264565" cy="3389811"/>
            <a:chOff x="8594810" y="2562414"/>
            <a:chExt cx="3264565" cy="2980987"/>
          </a:xfrm>
        </p:grpSpPr>
        <p:grpSp>
          <p:nvGrpSpPr>
            <p:cNvPr id="8" name="群組 7"/>
            <p:cNvGrpSpPr/>
            <p:nvPr/>
          </p:nvGrpSpPr>
          <p:grpSpPr>
            <a:xfrm>
              <a:off x="8594810" y="2563953"/>
              <a:ext cx="3264565" cy="2979448"/>
              <a:chOff x="8749964" y="2749919"/>
              <a:chExt cx="3264565" cy="2979448"/>
            </a:xfrm>
          </p:grpSpPr>
          <p:sp>
            <p:nvSpPr>
              <p:cNvPr id="9" name="Freeform 17"/>
              <p:cNvSpPr/>
              <p:nvPr/>
            </p:nvSpPr>
            <p:spPr>
              <a:xfrm rot="16200000">
                <a:off x="8851268" y="2648615"/>
                <a:ext cx="2979448" cy="3182056"/>
              </a:xfrm>
              <a:custGeom>
                <a:avLst/>
                <a:gdLst>
                  <a:gd name="connsiteX0" fmla="*/ 0 w 3037680"/>
                  <a:gd name="connsiteY0" fmla="*/ 151884 h 3645216"/>
                  <a:gd name="connsiteX1" fmla="*/ 151884 w 3037680"/>
                  <a:gd name="connsiteY1" fmla="*/ 0 h 3645216"/>
                  <a:gd name="connsiteX2" fmla="*/ 2885796 w 3037680"/>
                  <a:gd name="connsiteY2" fmla="*/ 0 h 3645216"/>
                  <a:gd name="connsiteX3" fmla="*/ 3037680 w 3037680"/>
                  <a:gd name="connsiteY3" fmla="*/ 151884 h 3645216"/>
                  <a:gd name="connsiteX4" fmla="*/ 3037680 w 3037680"/>
                  <a:gd name="connsiteY4" fmla="*/ 3493332 h 3645216"/>
                  <a:gd name="connsiteX5" fmla="*/ 2885796 w 3037680"/>
                  <a:gd name="connsiteY5" fmla="*/ 3645216 h 3645216"/>
                  <a:gd name="connsiteX6" fmla="*/ 151884 w 3037680"/>
                  <a:gd name="connsiteY6" fmla="*/ 3645216 h 3645216"/>
                  <a:gd name="connsiteX7" fmla="*/ 0 w 3037680"/>
                  <a:gd name="connsiteY7" fmla="*/ 3493332 h 3645216"/>
                  <a:gd name="connsiteX8" fmla="*/ 0 w 3037680"/>
                  <a:gd name="connsiteY8" fmla="*/ 151884 h 364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37680" h="3645216">
                    <a:moveTo>
                      <a:pt x="2911110" y="1"/>
                    </a:moveTo>
                    <a:cubicBezTo>
                      <a:pt x="2981012" y="1"/>
                      <a:pt x="3037680" y="81602"/>
                      <a:pt x="3037680" y="182261"/>
                    </a:cubicBezTo>
                    <a:lnTo>
                      <a:pt x="3037680" y="3462955"/>
                    </a:lnTo>
                    <a:cubicBezTo>
                      <a:pt x="3037680" y="3563614"/>
                      <a:pt x="2981012" y="3645215"/>
                      <a:pt x="2911110" y="3645215"/>
                    </a:cubicBezTo>
                    <a:lnTo>
                      <a:pt x="126570" y="3645215"/>
                    </a:lnTo>
                    <a:cubicBezTo>
                      <a:pt x="56668" y="3645215"/>
                      <a:pt x="0" y="3563614"/>
                      <a:pt x="0" y="3462955"/>
                    </a:cubicBezTo>
                    <a:lnTo>
                      <a:pt x="0" y="182261"/>
                    </a:lnTo>
                    <a:cubicBezTo>
                      <a:pt x="0" y="81602"/>
                      <a:pt x="56668" y="1"/>
                      <a:pt x="126570" y="1"/>
                    </a:cubicBezTo>
                    <a:lnTo>
                      <a:pt x="291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56139" tIns="109727" rIns="142239" bIns="2430145" numCol="1" spcCol="1270" anchor="t" anchorCtr="0">
                <a:noAutofit/>
              </a:bodyPr>
              <a:lstStyle/>
              <a:p>
                <a:pPr algn="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TextBox 28"/>
              <p:cNvSpPr txBox="1"/>
              <p:nvPr/>
            </p:nvSpPr>
            <p:spPr>
              <a:xfrm>
                <a:off x="8905686" y="3476443"/>
                <a:ext cx="3108843" cy="225292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solidFill>
                      <a:srgbClr val="FFFFFF"/>
                    </a:solidFill>
                  </a:rPr>
                  <a:t>All other features work at parity with Windows 10, except:</a:t>
                </a:r>
              </a:p>
              <a:p>
                <a:pPr marL="285750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400" dirty="0" smtClean="0">
                  <a:solidFill>
                    <a:srgbClr val="FFFFFF"/>
                  </a:solidFill>
                </a:endParaRPr>
              </a:p>
              <a:p>
                <a:pPr marL="285750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rgbClr val="FFFFFF"/>
                    </a:solidFill>
                  </a:rPr>
                  <a:t>Deploy/Debug/Profile</a:t>
                </a:r>
              </a:p>
              <a:p>
                <a:pPr marL="752121" lvl="1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 smtClean="0">
                    <a:solidFill>
                      <a:srgbClr val="FFFFFF"/>
                    </a:solidFill>
                  </a:rPr>
                  <a:t>Remote Machine</a:t>
                </a:r>
              </a:p>
              <a:p>
                <a:pPr marL="752121" lvl="1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 smtClean="0">
                    <a:solidFill>
                      <a:srgbClr val="FFFFFF"/>
                    </a:solidFill>
                  </a:rPr>
                  <a:t>Device</a:t>
                </a:r>
              </a:p>
              <a:p>
                <a:pPr marL="285750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srgbClr val="FFFFFF"/>
                    </a:solidFill>
                  </a:rPr>
                  <a:t>XAML Intellisense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1400" dirty="0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圓角矩形 16"/>
            <p:cNvSpPr/>
            <p:nvPr/>
          </p:nvSpPr>
          <p:spPr>
            <a:xfrm>
              <a:off x="8594812" y="2562414"/>
              <a:ext cx="3182056" cy="48307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Windows 7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34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615" y="2463525"/>
            <a:ext cx="5151566" cy="20499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35" y="2999331"/>
            <a:ext cx="5441152" cy="259864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Dev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C++, C#, Visual Basic, and </a:t>
            </a:r>
            <a:r>
              <a:rPr lang="en-US" altLang="zh-TW" dirty="0" smtClean="0"/>
              <a:t>JavaScript</a:t>
            </a:r>
          </a:p>
          <a:p>
            <a:r>
              <a:rPr lang="en-US" altLang="zh-TW" dirty="0" smtClean="0"/>
              <a:t>DirectX , XAML,</a:t>
            </a:r>
            <a:r>
              <a:rPr lang="en-US" altLang="zh-TW" dirty="0"/>
              <a:t> </a:t>
            </a:r>
            <a:r>
              <a:rPr lang="en-US" altLang="zh-TW" dirty="0" smtClean="0"/>
              <a:t>Html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28" y="3772168"/>
            <a:ext cx="5250635" cy="208044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699" y="3752456"/>
            <a:ext cx="5182049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Dev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Add Extensions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803" y="1295202"/>
            <a:ext cx="6096528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4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Dev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288511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Windows.Foundation.Metadata.ApiInformation</a:t>
            </a:r>
            <a:endParaRPr lang="en-US" altLang="zh-TW" dirty="0" smtClean="0"/>
          </a:p>
          <a:p>
            <a:pPr lvl="1"/>
            <a:r>
              <a:rPr lang="zh-TW" altLang="zh-TW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IsTypePresent</a:t>
            </a:r>
            <a:endParaRPr lang="en-US" altLang="zh-TW" dirty="0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10485" y="3031571"/>
            <a:ext cx="9028113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Consolas" panose="020B0609020204030204" pitchFamily="49" charset="0"/>
              </a:rPr>
              <a:t>bool</a:t>
            </a:r>
            <a:r>
              <a:rPr kumimoji="0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isHardwareButtonsAPIPresent = </a:t>
            </a:r>
            <a:endParaRPr kumimoji="0" lang="en-US" altLang="zh-TW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Windows.Foundation.Metadata.ApiInformation.IsTypePresent</a:t>
            </a:r>
            <a:endParaRPr kumimoji="0" lang="en-US" altLang="zh-TW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Consolas" panose="020B0609020204030204" pitchFamily="49" charset="0"/>
              </a:rPr>
              <a:t>"Windows.Phone.UI.Input.HardwareButtons"</a:t>
            </a:r>
            <a:r>
              <a:rPr kumimoji="0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endParaRPr kumimoji="0" lang="en-US" altLang="zh-TW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Consolas" panose="020B0609020204030204" pitchFamily="49" charset="0"/>
              </a:rPr>
              <a:t>if</a:t>
            </a:r>
            <a:r>
              <a:rPr kumimoji="0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(isHardwareButtonsAPIPresent) </a:t>
            </a:r>
            <a:endParaRPr kumimoji="0" lang="en-US" altLang="zh-TW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endParaRPr kumimoji="0" lang="en-US" altLang="zh-TW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Windows.Phone.UI.Input.HardwareButtons.CameraPressed </a:t>
            </a:r>
            <a:endParaRPr kumimoji="0" lang="en-US" altLang="zh-TW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+= HardwareButtons_CameraPressed; </a:t>
            </a:r>
            <a:endParaRPr kumimoji="0" lang="en-US" altLang="zh-TW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zh-TW" alt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Dev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77032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Windows.Foundation.Metadata.ApiInformation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IsTypePresent,IsEventPresent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IsMethodPresent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IsPropertyPresent,IsApiContractPresent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92472" y="3540992"/>
            <a:ext cx="816367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Consolas" panose="020B0609020204030204" pitchFamily="49" charset="0"/>
              </a:rPr>
              <a:t>bool</a:t>
            </a:r>
            <a:r>
              <a:rPr kumimoji="0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isHardwareButtons_CameraPressedAPIPresent = </a:t>
            </a:r>
            <a:endParaRPr kumimoji="0" lang="en-US" altLang="zh-TW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Windows.Foundation.Metadata.ApiInformation.IsEventPresent </a:t>
            </a:r>
            <a:endParaRPr kumimoji="0" lang="en-US" altLang="zh-TW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Consolas" panose="020B0609020204030204" pitchFamily="49" charset="0"/>
              </a:rPr>
              <a:t>"Windows.Phone.UI.Input.HardwareButtons"</a:t>
            </a:r>
            <a:r>
              <a:rPr kumimoji="0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Consolas" panose="020B0609020204030204" pitchFamily="49" charset="0"/>
              </a:rPr>
              <a:t>"CameraPressed"</a:t>
            </a:r>
            <a:r>
              <a:rPr kumimoji="0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TW" alt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72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Dev</a:t>
            </a:r>
            <a:endParaRPr lang="zh-TW" altLang="en-US" dirty="0"/>
          </a:p>
        </p:txBody>
      </p:sp>
      <p:pic>
        <p:nvPicPr>
          <p:cNvPr id="8196" name="Picture 4" descr="https://www.xionagrup.ro/portals/0/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60453"/>
            <a:ext cx="379095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871" y="841926"/>
            <a:ext cx="3686471" cy="51610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074976" y="3750590"/>
            <a:ext cx="3285641" cy="5269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389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channel9.msdn.com/Series/A-Developers-Guide-to-Windows-10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http://</a:t>
            </a:r>
            <a:r>
              <a:rPr lang="en-US" altLang="zh-TW" dirty="0" smtClean="0">
                <a:hlinkClick r:id="rId3"/>
              </a:rPr>
              <a:t>www.microsoftvirtualacademy.com/training-courses/a-developers-guide-to-windows-10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377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9343" y="2291897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/>
              <a:t>Universal Windows Platform Bridge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81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 txBox="1">
            <a:spLocks/>
          </p:cNvSpPr>
          <p:nvPr/>
        </p:nvSpPr>
        <p:spPr>
          <a:xfrm>
            <a:off x="527649" y="14891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rgbClr val="009900"/>
                </a:solidFill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rgbClr val="FFC000"/>
                </a:solidFill>
                <a:latin typeface="Comic Sans MS" panose="030F0702030302020204" pitchFamily="66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Microsoft MVP (ASP.NET)</a:t>
            </a:r>
          </a:p>
          <a:p>
            <a:r>
              <a:rPr lang="en-US" altLang="zh-TW" dirty="0" err="1" smtClean="0"/>
              <a:t>TechDays</a:t>
            </a:r>
            <a:r>
              <a:rPr lang="en-US" altLang="zh-TW" dirty="0" smtClean="0"/>
              <a:t> 2014 </a:t>
            </a:r>
            <a:r>
              <a:rPr lang="zh-TW" altLang="en-US" dirty="0" smtClean="0"/>
              <a:t>講師</a:t>
            </a:r>
          </a:p>
          <a:p>
            <a:r>
              <a:rPr lang="en-US" altLang="zh-TW" dirty="0" smtClean="0"/>
              <a:t>MVP 2015 </a:t>
            </a:r>
            <a:r>
              <a:rPr lang="zh-TW" altLang="en-US" dirty="0" smtClean="0"/>
              <a:t>微軟實戰課程日 講師</a:t>
            </a:r>
          </a:p>
          <a:p>
            <a:r>
              <a:rPr lang="en-US" altLang="zh-TW" dirty="0" smtClean="0"/>
              <a:t>html5 &amp; </a:t>
            </a:r>
            <a:r>
              <a:rPr lang="en-US" altLang="zh-TW" dirty="0" err="1" smtClean="0"/>
              <a:t>javascript</a:t>
            </a:r>
            <a:r>
              <a:rPr lang="zh-TW" altLang="en-US" dirty="0" smtClean="0"/>
              <a:t>程式開發實戰書籍共同作者</a:t>
            </a:r>
          </a:p>
          <a:p>
            <a:r>
              <a:rPr lang="en-US" altLang="zh-TW" dirty="0" smtClean="0"/>
              <a:t>K.NET </a:t>
            </a:r>
            <a:r>
              <a:rPr lang="zh-TW" altLang="en-US" dirty="0" smtClean="0"/>
              <a:t>社群創辦成員 </a:t>
            </a:r>
            <a:endParaRPr lang="en-US" altLang="zh-TW" dirty="0" smtClean="0"/>
          </a:p>
          <a:p>
            <a:r>
              <a:rPr lang="en-US" altLang="zh-TW" dirty="0" smtClean="0"/>
              <a:t>Study4.TW </a:t>
            </a:r>
            <a:r>
              <a:rPr lang="zh-TW" altLang="en-US" dirty="0" smtClean="0"/>
              <a:t>社群成員</a:t>
            </a:r>
            <a:endParaRPr lang="en-US" altLang="zh-TW" dirty="0" smtClean="0"/>
          </a:p>
          <a:p>
            <a:r>
              <a:rPr lang="en-US" altLang="zh-TW" dirty="0" smtClean="0"/>
              <a:t>www.dotblogs.com.tw/ian</a:t>
            </a:r>
          </a:p>
          <a:p>
            <a:r>
              <a:rPr lang="en-US" altLang="zh-TW" dirty="0" smtClean="0"/>
              <a:t>Ian.msmvp@outlook.com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About Me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078" y="4567328"/>
            <a:ext cx="3429007" cy="1386843"/>
          </a:xfrm>
        </p:spPr>
      </p:pic>
      <p:pic>
        <p:nvPicPr>
          <p:cNvPr id="5122" name="Picture 2" descr="http://files.dotblogs.com.tw/ian/1303/20133191831329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475" y="1364418"/>
            <a:ext cx="2270185" cy="308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0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UWP Bridge 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3930196" y="1778147"/>
            <a:ext cx="2085975" cy="1885950"/>
            <a:chOff x="2791509" y="1631498"/>
            <a:chExt cx="2085975" cy="1885950"/>
          </a:xfrm>
        </p:grpSpPr>
        <p:sp>
          <p:nvSpPr>
            <p:cNvPr id="12" name="矩形 11"/>
            <p:cNvSpPr/>
            <p:nvPr/>
          </p:nvSpPr>
          <p:spPr>
            <a:xfrm>
              <a:off x="2791509" y="1631498"/>
              <a:ext cx="2085975" cy="1885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791509" y="1631498"/>
              <a:ext cx="2085975" cy="37147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</a:rPr>
                <a:t>project-</a:t>
              </a:r>
              <a:r>
                <a:rPr lang="en-US" altLang="zh-TW" dirty="0" err="1" smtClean="0">
                  <a:solidFill>
                    <a:schemeClr val="bg1"/>
                  </a:solidFill>
                </a:rPr>
                <a:t>islandwood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152" name="Picture 8" descr="http://cdn.ithinkdiff.com/wp-content/uploads/2011/07/Apple-TV-Button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7399" y="2175285"/>
              <a:ext cx="1043030" cy="1043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群組 6"/>
          <p:cNvGrpSpPr/>
          <p:nvPr/>
        </p:nvGrpSpPr>
        <p:grpSpPr>
          <a:xfrm>
            <a:off x="1640380" y="1778147"/>
            <a:ext cx="2085975" cy="1885950"/>
            <a:chOff x="501693" y="1631498"/>
            <a:chExt cx="2085975" cy="1885950"/>
          </a:xfrm>
        </p:grpSpPr>
        <p:sp>
          <p:nvSpPr>
            <p:cNvPr id="6" name="矩形 5"/>
            <p:cNvSpPr/>
            <p:nvPr/>
          </p:nvSpPr>
          <p:spPr>
            <a:xfrm>
              <a:off x="501693" y="1631498"/>
              <a:ext cx="2085975" cy="1885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150" name="Picture 6" descr="http://clipartist.net/RSS/openclipart.org/Unity/android_robot_art-1979px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252" y="2175285"/>
              <a:ext cx="912855" cy="106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501693" y="1631498"/>
              <a:ext cx="2085975" cy="37147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</a:rPr>
                <a:t>project-</a:t>
              </a:r>
              <a:r>
                <a:rPr lang="en-US" altLang="zh-TW" dirty="0" err="1" smtClean="0">
                  <a:solidFill>
                    <a:schemeClr val="bg1"/>
                  </a:solidFill>
                </a:rPr>
                <a:t>astoria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220012" y="1776224"/>
            <a:ext cx="2085976" cy="1887873"/>
            <a:chOff x="5182283" y="1629575"/>
            <a:chExt cx="2085976" cy="1887873"/>
          </a:xfrm>
        </p:grpSpPr>
        <p:sp>
          <p:nvSpPr>
            <p:cNvPr id="14" name="矩形 13"/>
            <p:cNvSpPr/>
            <p:nvPr/>
          </p:nvSpPr>
          <p:spPr>
            <a:xfrm>
              <a:off x="5182284" y="1631498"/>
              <a:ext cx="2085975" cy="1885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154" name="Picture 10" descr="http://wiki.lazarus.freepascal.org/images/9/92/gdgfx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2805" y="2217178"/>
              <a:ext cx="984932" cy="840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5182283" y="1629575"/>
              <a:ext cx="2085975" cy="37147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Project Centennial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8528365" y="1776224"/>
            <a:ext cx="2085976" cy="1889755"/>
            <a:chOff x="7472099" y="1629576"/>
            <a:chExt cx="2085976" cy="1889755"/>
          </a:xfrm>
        </p:grpSpPr>
        <p:sp>
          <p:nvSpPr>
            <p:cNvPr id="16" name="矩形 15"/>
            <p:cNvSpPr/>
            <p:nvPr/>
          </p:nvSpPr>
          <p:spPr>
            <a:xfrm>
              <a:off x="7472100" y="1633381"/>
              <a:ext cx="2085975" cy="1885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472099" y="1629576"/>
              <a:ext cx="2085975" cy="37147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Project Westminster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156" name="Picture 12" descr="http://icons.iconarchive.com/icons/studiomx/leomx/256/Web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4361" y="2238910"/>
              <a:ext cx="1001450" cy="100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群組 2"/>
          <p:cNvGrpSpPr/>
          <p:nvPr/>
        </p:nvGrpSpPr>
        <p:grpSpPr>
          <a:xfrm>
            <a:off x="1640380" y="3959872"/>
            <a:ext cx="8973960" cy="1936339"/>
            <a:chOff x="1640380" y="3959872"/>
            <a:chExt cx="8973960" cy="1936339"/>
          </a:xfrm>
        </p:grpSpPr>
        <p:sp>
          <p:nvSpPr>
            <p:cNvPr id="18" name="矩形 17"/>
            <p:cNvSpPr/>
            <p:nvPr/>
          </p:nvSpPr>
          <p:spPr>
            <a:xfrm>
              <a:off x="1640380" y="4990438"/>
              <a:ext cx="8973960" cy="9057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4000" dirty="0" smtClean="0">
                  <a:ea typeface="微軟正黑體" panose="020B0604030504040204" pitchFamily="34" charset="-120"/>
                </a:rPr>
                <a:t>Windows 10 UWP</a:t>
              </a:r>
              <a:endParaRPr lang="zh-TW" altLang="en-US" sz="4000" dirty="0">
                <a:ea typeface="微軟正黑體" panose="020B0604030504040204" pitchFamily="34" charset="-120"/>
              </a:endParaRPr>
            </a:p>
          </p:txBody>
        </p:sp>
        <p:grpSp>
          <p:nvGrpSpPr>
            <p:cNvPr id="23" name="群組 22"/>
            <p:cNvGrpSpPr/>
            <p:nvPr/>
          </p:nvGrpSpPr>
          <p:grpSpPr>
            <a:xfrm>
              <a:off x="5612307" y="3959872"/>
              <a:ext cx="1025342" cy="869023"/>
              <a:chOff x="5612307" y="3959872"/>
              <a:chExt cx="1025342" cy="869023"/>
            </a:xfrm>
            <a:solidFill>
              <a:srgbClr val="C00000"/>
            </a:solidFill>
          </p:grpSpPr>
          <p:sp>
            <p:nvSpPr>
              <p:cNvPr id="20" name="向下箭號 19"/>
              <p:cNvSpPr/>
              <p:nvPr/>
            </p:nvSpPr>
            <p:spPr>
              <a:xfrm>
                <a:off x="5612307" y="4328563"/>
                <a:ext cx="1025342" cy="500332"/>
              </a:xfrm>
              <a:prstGeom prst="down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2" name="群組 21"/>
              <p:cNvGrpSpPr/>
              <p:nvPr/>
            </p:nvGrpSpPr>
            <p:grpSpPr>
              <a:xfrm>
                <a:off x="5870499" y="3959872"/>
                <a:ext cx="510666" cy="333041"/>
                <a:chOff x="5872881" y="4023299"/>
                <a:chExt cx="510666" cy="333041"/>
              </a:xfrm>
              <a:grpFill/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5874589" y="4221956"/>
                  <a:ext cx="508958" cy="134384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5872881" y="4114800"/>
                  <a:ext cx="508958" cy="71506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5872881" y="4023299"/>
                  <a:ext cx="508958" cy="4571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0551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Project Astoria (java)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最大程度的</a:t>
            </a:r>
            <a:r>
              <a:rPr lang="en-US" altLang="zh-TW" dirty="0" smtClean="0"/>
              <a:t>Reuse code - Build </a:t>
            </a:r>
            <a:r>
              <a:rPr lang="en-US" altLang="zh-TW" dirty="0"/>
              <a:t>Windows apps </a:t>
            </a:r>
            <a:r>
              <a:rPr lang="en-US" altLang="zh-TW" dirty="0">
                <a:solidFill>
                  <a:srgbClr val="C00000"/>
                </a:solidFill>
              </a:rPr>
              <a:t>for phones </a:t>
            </a:r>
            <a:r>
              <a:rPr lang="en-US" altLang="zh-TW" dirty="0"/>
              <a:t>with few code changes</a:t>
            </a:r>
          </a:p>
          <a:p>
            <a:r>
              <a:rPr lang="en-US" altLang="zh-TW" dirty="0"/>
              <a:t>Use a Microsoft interoperability </a:t>
            </a:r>
            <a:r>
              <a:rPr lang="en-US" altLang="zh-TW" dirty="0" smtClean="0"/>
              <a:t>library</a:t>
            </a:r>
          </a:p>
          <a:p>
            <a:r>
              <a:rPr lang="en-US" altLang="zh-TW" dirty="0"/>
              <a:t>Test and debug your app from </a:t>
            </a:r>
            <a:r>
              <a:rPr lang="en-US" altLang="zh-TW" dirty="0">
                <a:solidFill>
                  <a:srgbClr val="C00000"/>
                </a:solidFill>
              </a:rPr>
              <a:t>your preferred </a:t>
            </a:r>
            <a:r>
              <a:rPr lang="en-US" altLang="zh-TW" dirty="0" smtClean="0">
                <a:solidFill>
                  <a:srgbClr val="C00000"/>
                </a:solidFill>
              </a:rPr>
              <a:t>IDE</a:t>
            </a:r>
          </a:p>
          <a:p>
            <a:r>
              <a:rPr lang="zh-TW" altLang="en-US" dirty="0" smtClean="0"/>
              <a:t>部份</a:t>
            </a:r>
            <a:r>
              <a:rPr lang="en-US" altLang="zh-TW" dirty="0" smtClean="0"/>
              <a:t>Android UI</a:t>
            </a:r>
            <a:r>
              <a:rPr lang="zh-TW" altLang="en-US" dirty="0"/>
              <a:t>會轉換為</a:t>
            </a:r>
            <a:r>
              <a:rPr lang="en-US" altLang="zh-TW" dirty="0"/>
              <a:t>Windows Phone</a:t>
            </a:r>
            <a:r>
              <a:rPr lang="zh-TW" altLang="en-US" dirty="0"/>
              <a:t>原生</a:t>
            </a:r>
            <a:r>
              <a:rPr lang="en-US" altLang="zh-TW" dirty="0" smtClean="0"/>
              <a:t>UI (Not 100%)</a:t>
            </a:r>
          </a:p>
          <a:p>
            <a:r>
              <a:rPr lang="zh-TW" altLang="en-US" dirty="0" smtClean="0"/>
              <a:t>使用</a:t>
            </a:r>
            <a:r>
              <a:rPr lang="en-US" altLang="zh-TW" dirty="0" smtClean="0"/>
              <a:t>java</a:t>
            </a:r>
            <a:r>
              <a:rPr lang="zh-TW" altLang="en-US" dirty="0" smtClean="0"/>
              <a:t>直接呼叫</a:t>
            </a:r>
            <a:r>
              <a:rPr lang="en-US" altLang="zh-TW" dirty="0" smtClean="0"/>
              <a:t>Windows Phone</a:t>
            </a:r>
            <a:r>
              <a:rPr lang="zh-TW" altLang="en-US" dirty="0" smtClean="0"/>
              <a:t>專用</a:t>
            </a:r>
            <a:r>
              <a:rPr lang="en-US" altLang="zh-TW" dirty="0" smtClean="0"/>
              <a:t>API(</a:t>
            </a:r>
            <a:r>
              <a:rPr lang="zh-TW" altLang="en-US" dirty="0" smtClean="0"/>
              <a:t>動態磚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>
                <a:hlinkClick r:id="rId2"/>
              </a:rPr>
              <a:t>https://dev.windows.com/en-US/ProjectAPreviewSignup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249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Project Astoria (java)</a:t>
            </a:r>
            <a:endParaRPr lang="zh-TW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5016595" y="3997073"/>
            <a:ext cx="516819" cy="755835"/>
          </a:xfrm>
          <a:prstGeom prst="rect">
            <a:avLst/>
          </a:prstGeom>
          <a:noFill/>
        </p:spPr>
        <p:txBody>
          <a:bodyPr wrap="square" lIns="139891" tIns="111912" rIns="139891" bIns="111912" rtlCol="0">
            <a:spAutoFit/>
          </a:bodyPr>
          <a:lstStyle/>
          <a:p>
            <a:pPr defTabSz="932597">
              <a:lnSpc>
                <a:spcPct val="90000"/>
              </a:lnSpc>
              <a:spcBef>
                <a:spcPts val="612"/>
              </a:spcBef>
            </a:pPr>
            <a:r>
              <a:rPr lang="en-US" sz="3264" dirty="0">
                <a:solidFill>
                  <a:srgbClr val="737373"/>
                </a:solidFill>
              </a:rPr>
              <a:t>+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459037" y="4341250"/>
            <a:ext cx="797800" cy="1"/>
          </a:xfrm>
          <a:prstGeom prst="straightConnector1">
            <a:avLst/>
          </a:prstGeom>
          <a:ln w="28575">
            <a:solidFill>
              <a:srgbClr val="73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0"/>
          <p:cNvSpPr/>
          <p:nvPr/>
        </p:nvSpPr>
        <p:spPr>
          <a:xfrm>
            <a:off x="230725" y="1913803"/>
            <a:ext cx="3055068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97"/>
            <a:r>
              <a:rPr lang="en-US" sz="2400" dirty="0">
                <a:solidFill>
                  <a:prstClr val="white">
                    <a:lumMod val="50000"/>
                  </a:prstClr>
                </a:solidFill>
                <a:latin typeface="Segoe UI Light"/>
              </a:rPr>
              <a:t>Your </a:t>
            </a:r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  <a:latin typeface="Segoe UI Light"/>
              </a:rPr>
              <a:t>Android Code</a:t>
            </a:r>
            <a:endParaRPr lang="en-US" sz="1836" dirty="0" smtClean="0">
              <a:solidFill>
                <a:prstClr val="white">
                  <a:lumMod val="50000"/>
                </a:prstClr>
              </a:solidFill>
              <a:latin typeface="Segoe UI Light"/>
            </a:endParaRPr>
          </a:p>
          <a:p>
            <a:pPr algn="ctr" defTabSz="932597"/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</a:rPr>
              <a:t>(Project Astoria SDK &amp; App analysis)</a:t>
            </a:r>
            <a:endParaRPr lang="en-US" sz="14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2573" b="40654"/>
          <a:stretch/>
        </p:blipFill>
        <p:spPr>
          <a:xfrm>
            <a:off x="838200" y="2737859"/>
            <a:ext cx="1418020" cy="27163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33"/>
          <p:cNvSpPr txBox="1"/>
          <p:nvPr/>
        </p:nvSpPr>
        <p:spPr>
          <a:xfrm>
            <a:off x="2934098" y="4006418"/>
            <a:ext cx="516819" cy="755835"/>
          </a:xfrm>
          <a:prstGeom prst="rect">
            <a:avLst/>
          </a:prstGeom>
          <a:noFill/>
        </p:spPr>
        <p:txBody>
          <a:bodyPr wrap="square" lIns="139891" tIns="111912" rIns="139891" bIns="111912" rtlCol="0">
            <a:spAutoFit/>
          </a:bodyPr>
          <a:lstStyle/>
          <a:p>
            <a:pPr defTabSz="932597">
              <a:lnSpc>
                <a:spcPct val="90000"/>
              </a:lnSpc>
              <a:spcBef>
                <a:spcPts val="612"/>
              </a:spcBef>
            </a:pPr>
            <a:r>
              <a:rPr lang="en-US" sz="3264" dirty="0">
                <a:solidFill>
                  <a:srgbClr val="737373"/>
                </a:solidFill>
              </a:rPr>
              <a:t>+</a:t>
            </a:r>
          </a:p>
        </p:txBody>
      </p:sp>
      <p:sp>
        <p:nvSpPr>
          <p:cNvPr id="9" name="Rectangle 31"/>
          <p:cNvSpPr/>
          <p:nvPr/>
        </p:nvSpPr>
        <p:spPr>
          <a:xfrm>
            <a:off x="9900276" y="1897532"/>
            <a:ext cx="22305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597"/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  <a:latin typeface="Segoe UI Light"/>
              </a:rPr>
              <a:t>Your app in the </a:t>
            </a:r>
            <a:r>
              <a:rPr lang="en-US" sz="2400" dirty="0">
                <a:solidFill>
                  <a:prstClr val="white">
                    <a:lumMod val="50000"/>
                  </a:prstClr>
                </a:solidFill>
                <a:latin typeface="Segoe UI Light"/>
              </a:rPr>
              <a:t>Windows Store</a:t>
            </a:r>
          </a:p>
        </p:txBody>
      </p:sp>
      <p:sp>
        <p:nvSpPr>
          <p:cNvPr id="10" name="Rectangle 23"/>
          <p:cNvSpPr/>
          <p:nvPr/>
        </p:nvSpPr>
        <p:spPr>
          <a:xfrm>
            <a:off x="3185414" y="1897532"/>
            <a:ext cx="206922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97"/>
            <a:r>
              <a:rPr lang="en-US" sz="2400" dirty="0">
                <a:solidFill>
                  <a:prstClr val="white">
                    <a:lumMod val="50000"/>
                  </a:prstClr>
                </a:solidFill>
                <a:latin typeface="Segoe UI Light"/>
              </a:rPr>
              <a:t>Your </a:t>
            </a:r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  <a:latin typeface="Segoe UI Light"/>
              </a:rPr>
              <a:t>IDE</a:t>
            </a:r>
            <a:endParaRPr lang="en-US" sz="1836" dirty="0" smtClean="0">
              <a:solidFill>
                <a:prstClr val="white">
                  <a:lumMod val="50000"/>
                </a:prstClr>
              </a:solidFill>
              <a:latin typeface="Segoe UI Light"/>
            </a:endParaRPr>
          </a:p>
          <a:p>
            <a:pPr algn="ctr" defTabSz="932597"/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</a:rPr>
              <a:t>(Project Astoria Plugins)</a:t>
            </a:r>
            <a:endParaRPr lang="en-US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Rectangle 24"/>
          <p:cNvSpPr/>
          <p:nvPr/>
        </p:nvSpPr>
        <p:spPr>
          <a:xfrm>
            <a:off x="5621405" y="1897532"/>
            <a:ext cx="13874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97"/>
            <a:r>
              <a:rPr lang="en-US" sz="2400" dirty="0">
                <a:solidFill>
                  <a:prstClr val="white">
                    <a:lumMod val="50000"/>
                  </a:prstClr>
                </a:solidFill>
                <a:latin typeface="Segoe UI Light"/>
              </a:rPr>
              <a:t>Your </a:t>
            </a:r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  <a:latin typeface="Segoe UI Light"/>
              </a:rPr>
              <a:t>dev </a:t>
            </a:r>
          </a:p>
          <a:p>
            <a:pPr algn="ctr" defTabSz="932597"/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  <a:latin typeface="Segoe UI Light"/>
              </a:rPr>
              <a:t>machine</a:t>
            </a:r>
            <a:endParaRPr lang="en-US" sz="1836" dirty="0" smtClean="0">
              <a:solidFill>
                <a:prstClr val="white">
                  <a:lumMod val="50000"/>
                </a:prstClr>
              </a:solidFill>
              <a:latin typeface="Segoe UI Light"/>
            </a:endParaRPr>
          </a:p>
        </p:txBody>
      </p:sp>
      <p:sp>
        <p:nvSpPr>
          <p:cNvPr id="12" name="TextBox 2"/>
          <p:cNvSpPr txBox="1"/>
          <p:nvPr/>
        </p:nvSpPr>
        <p:spPr>
          <a:xfrm>
            <a:off x="7206165" y="4006417"/>
            <a:ext cx="516819" cy="755835"/>
          </a:xfrm>
          <a:prstGeom prst="rect">
            <a:avLst/>
          </a:prstGeom>
          <a:noFill/>
        </p:spPr>
        <p:txBody>
          <a:bodyPr wrap="square" lIns="139891" tIns="111912" rIns="139891" bIns="111912" rtlCol="0">
            <a:spAutoFit/>
          </a:bodyPr>
          <a:lstStyle/>
          <a:p>
            <a:pPr defTabSz="932597">
              <a:lnSpc>
                <a:spcPct val="90000"/>
              </a:lnSpc>
              <a:spcBef>
                <a:spcPts val="612"/>
              </a:spcBef>
            </a:pPr>
            <a:r>
              <a:rPr lang="en-US" sz="3264" dirty="0">
                <a:solidFill>
                  <a:srgbClr val="737373"/>
                </a:solidFill>
              </a:rPr>
              <a:t>+</a:t>
            </a:r>
          </a:p>
        </p:txBody>
      </p:sp>
      <p:sp>
        <p:nvSpPr>
          <p:cNvPr id="13" name="Rectangle 3"/>
          <p:cNvSpPr/>
          <p:nvPr/>
        </p:nvSpPr>
        <p:spPr>
          <a:xfrm>
            <a:off x="7856564" y="1897532"/>
            <a:ext cx="13628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97"/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  <a:latin typeface="Segoe UI Light"/>
              </a:rPr>
              <a:t>Windows</a:t>
            </a:r>
          </a:p>
          <a:p>
            <a:pPr algn="ctr" defTabSz="932597"/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  <a:latin typeface="Segoe UI Light"/>
              </a:rPr>
              <a:t>Magic</a:t>
            </a:r>
            <a:endParaRPr lang="en-US" sz="2400" dirty="0">
              <a:solidFill>
                <a:prstClr val="white">
                  <a:lumMod val="50000"/>
                </a:prstClr>
              </a:solidFill>
              <a:latin typeface="Segoe UI Light"/>
            </a:endParaRPr>
          </a:p>
        </p:txBody>
      </p:sp>
      <p:pic>
        <p:nvPicPr>
          <p:cNvPr id="14" name="Picture 4" descr="http://news.xbox.com/~/media/images/media%20assets/event%20assets/e3%20press%20kit/xbox%20live%20branding/xboxlive_rgb_stacked_2013.png?h=645&amp;w=9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524" y="4686103"/>
            <a:ext cx="1457913" cy="1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ing Ad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402" y="4177325"/>
            <a:ext cx="1152160" cy="28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8"/>
          <p:cNvSpPr/>
          <p:nvPr/>
        </p:nvSpPr>
        <p:spPr>
          <a:xfrm>
            <a:off x="8088209" y="3406716"/>
            <a:ext cx="1050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97"/>
            <a:r>
              <a:rPr lang="en-US" dirty="0" smtClean="0">
                <a:solidFill>
                  <a:prstClr val="white">
                    <a:lumMod val="50000"/>
                  </a:prstClr>
                </a:solidFill>
              </a:rPr>
              <a:t>Live tiles</a:t>
            </a:r>
            <a:endParaRPr lang="en-US" sz="11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Rectangle 10"/>
          <p:cNvSpPr/>
          <p:nvPr/>
        </p:nvSpPr>
        <p:spPr>
          <a:xfrm>
            <a:off x="8436187" y="5696930"/>
            <a:ext cx="354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97"/>
            <a:r>
              <a:rPr lang="en-US" dirty="0" smtClean="0">
                <a:solidFill>
                  <a:prstClr val="white">
                    <a:lumMod val="50000"/>
                  </a:prstClr>
                </a:solidFill>
              </a:rPr>
              <a:t>…</a:t>
            </a:r>
            <a:endParaRPr lang="en-US" sz="11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8" name="Picture 2" descr="http://assets.windowsphone.com/4661bc19-796a-444d-91d6-c1ec48b2dc8f/DEV-CENTER-L1-Publish-Market-your-app_InvariantCulture_Defaul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723" y="3662719"/>
            <a:ext cx="2069662" cy="131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5"/>
          <p:cNvSpPr txBox="1"/>
          <p:nvPr/>
        </p:nvSpPr>
        <p:spPr>
          <a:xfrm>
            <a:off x="3627437" y="3352049"/>
            <a:ext cx="1295400" cy="2102114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dirty="0" smtClean="0">
                <a:solidFill>
                  <a:srgbClr val="136BA2"/>
                </a:solidFill>
              </a:rPr>
              <a:t>IntelliJ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dirty="0">
              <a:solidFill>
                <a:srgbClr val="737373"/>
              </a:solidFill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dirty="0" smtClean="0">
                <a:solidFill>
                  <a:srgbClr val="88BA53"/>
                </a:solidFill>
              </a:rPr>
              <a:t>Android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dirty="0" smtClean="0">
                <a:solidFill>
                  <a:srgbClr val="88BA53"/>
                </a:solidFill>
              </a:rPr>
              <a:t>Studio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dirty="0">
              <a:solidFill>
                <a:srgbClr val="737373"/>
              </a:solidFill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dirty="0" smtClean="0">
                <a:solidFill>
                  <a:srgbClr val="2C2255"/>
                </a:solidFill>
              </a:rPr>
              <a:t>Eclipse</a:t>
            </a:r>
          </a:p>
        </p:txBody>
      </p:sp>
      <p:sp>
        <p:nvSpPr>
          <p:cNvPr id="20" name="TextBox 8"/>
          <p:cNvSpPr txBox="1"/>
          <p:nvPr/>
        </p:nvSpPr>
        <p:spPr>
          <a:xfrm>
            <a:off x="5747154" y="3758758"/>
            <a:ext cx="1295400" cy="1123384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dirty="0" smtClean="0">
                <a:solidFill>
                  <a:srgbClr val="00BCF5"/>
                </a:solidFill>
              </a:rPr>
              <a:t>Windows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dirty="0">
              <a:solidFill>
                <a:srgbClr val="737373"/>
              </a:solidFill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dirty="0" smtClean="0">
                <a:solidFill>
                  <a:srgbClr val="231F20"/>
                </a:solidFill>
              </a:rPr>
              <a:t>Mac</a:t>
            </a:r>
          </a:p>
        </p:txBody>
      </p:sp>
      <p:sp>
        <p:nvSpPr>
          <p:cNvPr id="21" name="矩形 20"/>
          <p:cNvSpPr/>
          <p:nvPr/>
        </p:nvSpPr>
        <p:spPr>
          <a:xfrm>
            <a:off x="450153" y="1520065"/>
            <a:ext cx="5484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hlinkClick r:id="rId6"/>
              </a:rPr>
              <a:t>https://dev.windows.com/en-US/ProjectAPreviewSignup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03099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  <p:bldP spid="12" grpId="0"/>
      <p:bldP spid="13" grpId="0"/>
      <p:bldP spid="16" grpId="0"/>
      <p:bldP spid="17" grpId="0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Project </a:t>
            </a:r>
            <a:r>
              <a:rPr lang="en-US" altLang="zh-TW" dirty="0" err="1" smtClean="0"/>
              <a:t>Islandwood</a:t>
            </a:r>
            <a:r>
              <a:rPr lang="en-US" altLang="zh-TW" dirty="0" smtClean="0"/>
              <a:t> (</a:t>
            </a:r>
            <a:r>
              <a:rPr lang="en-US" altLang="zh-TW" dirty="0"/>
              <a:t>Objective </a:t>
            </a:r>
            <a:r>
              <a:rPr lang="en-US" altLang="zh-TW" dirty="0" smtClean="0"/>
              <a:t>c)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Import </a:t>
            </a:r>
            <a:r>
              <a:rPr lang="en-US" altLang="zh-TW" dirty="0" err="1"/>
              <a:t>Xcode</a:t>
            </a:r>
            <a:r>
              <a:rPr lang="en-US" altLang="zh-TW" dirty="0"/>
              <a:t>® projects into Visual </a:t>
            </a:r>
            <a:r>
              <a:rPr lang="en-US" altLang="zh-TW" dirty="0" smtClean="0"/>
              <a:t>Studio</a:t>
            </a:r>
          </a:p>
          <a:p>
            <a:r>
              <a:rPr lang="en-US" altLang="zh-TW" dirty="0" smtClean="0"/>
              <a:t>Build </a:t>
            </a:r>
            <a:r>
              <a:rPr lang="en-US" altLang="zh-TW" dirty="0"/>
              <a:t>and debug your Objective-C code from Visual Studio</a:t>
            </a:r>
            <a:endParaRPr lang="en-US" altLang="zh-TW" dirty="0" smtClean="0"/>
          </a:p>
          <a:p>
            <a:r>
              <a:rPr lang="en-US" altLang="zh-TW" dirty="0" smtClean="0"/>
              <a:t>future - support Swift</a:t>
            </a:r>
          </a:p>
          <a:p>
            <a:r>
              <a:rPr lang="en-US" altLang="zh-TW" dirty="0" smtClean="0"/>
              <a:t>Success project - Candy </a:t>
            </a:r>
            <a:r>
              <a:rPr lang="en-US" altLang="zh-TW" dirty="0"/>
              <a:t>Crash </a:t>
            </a:r>
            <a:r>
              <a:rPr lang="en-US" altLang="zh-TW" dirty="0" smtClean="0"/>
              <a:t>Saga </a:t>
            </a:r>
          </a:p>
          <a:p>
            <a:r>
              <a:rPr lang="en-US" altLang="zh-TW" dirty="0" smtClean="0">
                <a:hlinkClick r:id="rId2"/>
              </a:rPr>
              <a:t>https://projectipreviewsignup.windows.com/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76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https://dev.windows.com/zh-TW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https://github.com/Microsoft/Windows-universal-samples</a:t>
            </a:r>
            <a:endParaRPr lang="en-US" altLang="zh-TW" dirty="0" smtClean="0"/>
          </a:p>
          <a:p>
            <a:r>
              <a:rPr lang="en-US" altLang="zh-TW" dirty="0" smtClean="0">
                <a:hlinkClick r:id="rId4"/>
              </a:rPr>
              <a:t>https://msdn.microsoft.com/zh-tw/library/windows/apps/dn894631.aspx</a:t>
            </a:r>
            <a:endParaRPr lang="en-US" altLang="zh-TW" dirty="0" smtClean="0"/>
          </a:p>
          <a:p>
            <a:r>
              <a:rPr lang="en-US" altLang="zh-TW" dirty="0" smtClean="0">
                <a:hlinkClick r:id="rId5"/>
              </a:rPr>
              <a:t>https://dev.windows.com/en-US/uwp-bridges</a:t>
            </a:r>
            <a:endParaRPr lang="en-US" altLang="zh-TW" dirty="0" smtClean="0"/>
          </a:p>
          <a:p>
            <a:r>
              <a:rPr lang="en-US" altLang="zh-TW" dirty="0" smtClean="0">
                <a:hlinkClick r:id="rId6"/>
              </a:rPr>
              <a:t>https://projectipreviewsignup.windows.com/</a:t>
            </a:r>
            <a:endParaRPr lang="en-US" altLang="zh-TW" dirty="0" smtClean="0"/>
          </a:p>
          <a:p>
            <a:r>
              <a:rPr lang="en-US" altLang="zh-TW" dirty="0" smtClean="0">
                <a:hlinkClick r:id="rId7"/>
              </a:rPr>
              <a:t>http://channel9.msdn.com/Events/Build/2015/2-692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875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9343" y="2291897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/>
              <a:t>Microsoft Edge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994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Microsoft Edge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729875" y="2144738"/>
            <a:ext cx="2007024" cy="2376356"/>
            <a:chOff x="2035044" y="2077534"/>
            <a:chExt cx="2007024" cy="2376356"/>
          </a:xfrm>
        </p:grpSpPr>
        <p:pic>
          <p:nvPicPr>
            <p:cNvPr id="3074" name="Picture 2" descr="http://upload.wikimedia.org/wikipedia/en/1/10/Internet_Explorer_7_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044" y="2077534"/>
              <a:ext cx="2007024" cy="2007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字方塊 3"/>
            <p:cNvSpPr txBox="1"/>
            <p:nvPr/>
          </p:nvSpPr>
          <p:spPr>
            <a:xfrm>
              <a:off x="2680677" y="4084558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Comic Sans MS" panose="030F0702030302020204" pitchFamily="66" charset="0"/>
                </a:rPr>
                <a:t>I am IE</a:t>
              </a:r>
              <a:endParaRPr lang="zh-TW" altLang="en-US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3218352" y="2144738"/>
            <a:ext cx="2808924" cy="2266793"/>
            <a:chOff x="5008075" y="2144738"/>
            <a:chExt cx="2808924" cy="2266793"/>
          </a:xfrm>
        </p:grpSpPr>
        <p:pic>
          <p:nvPicPr>
            <p:cNvPr id="3076" name="Picture 4" descr="http://www.theinquirer.net/IMG/494/316494/microsoft-edge-log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8075" y="2144738"/>
              <a:ext cx="2808924" cy="1872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5917048" y="4042199"/>
              <a:ext cx="14318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latin typeface="Comic Sans MS" panose="030F0702030302020204" pitchFamily="66" charset="0"/>
                </a:rPr>
                <a:t>Who am I ?</a:t>
              </a:r>
              <a:endParaRPr lang="zh-TW" alt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6508729" y="2548085"/>
            <a:ext cx="230063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dirty="0" smtClean="0">
                <a:latin typeface="Comic Sans MS" panose="030F0702030302020204" pitchFamily="66" charset="0"/>
              </a:rPr>
              <a:t>Edge</a:t>
            </a:r>
            <a:endParaRPr lang="zh-TW" altLang="en-US" sz="7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12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Microsoft Edge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trike="sngStrike" dirty="0" smtClean="0"/>
              <a:t>Project Spartan  </a:t>
            </a:r>
          </a:p>
          <a:p>
            <a:r>
              <a:rPr lang="en-US" altLang="zh-TW" dirty="0" smtClean="0"/>
              <a:t>New rendering engine Base </a:t>
            </a:r>
            <a:r>
              <a:rPr lang="en-US" altLang="zh-TW" dirty="0" err="1" smtClean="0"/>
              <a:t>onTrident</a:t>
            </a:r>
            <a:r>
              <a:rPr lang="en-US" altLang="zh-TW" dirty="0" smtClean="0"/>
              <a:t> </a:t>
            </a:r>
            <a:r>
              <a:rPr lang="zh-TW" altLang="en-US" dirty="0" smtClean="0"/>
              <a:t>重新改寫</a:t>
            </a:r>
            <a:endParaRPr lang="en-US" altLang="zh-TW" strike="sngStrike" dirty="0" smtClean="0"/>
          </a:p>
          <a:p>
            <a:r>
              <a:rPr lang="en-US" altLang="zh-TW" dirty="0" smtClean="0">
                <a:solidFill>
                  <a:srgbClr val="FF0000"/>
                </a:solidFill>
              </a:rPr>
              <a:t>IE11 on Win </a:t>
            </a:r>
            <a:r>
              <a:rPr lang="en-US" altLang="zh-TW" dirty="0">
                <a:solidFill>
                  <a:srgbClr val="FF0000"/>
                </a:solidFill>
              </a:rPr>
              <a:t>10 + </a:t>
            </a:r>
            <a:r>
              <a:rPr lang="en-US" altLang="zh-TW" dirty="0" smtClean="0">
                <a:solidFill>
                  <a:srgbClr val="FF0000"/>
                </a:solidFill>
              </a:rPr>
              <a:t>for </a:t>
            </a:r>
            <a:r>
              <a:rPr lang="zh-TW" altLang="en-US" dirty="0" smtClean="0">
                <a:solidFill>
                  <a:srgbClr val="FF0000"/>
                </a:solidFill>
              </a:rPr>
              <a:t>企業舊系統使用 </a:t>
            </a:r>
            <a:r>
              <a:rPr lang="en-US" altLang="zh-TW" dirty="0" smtClean="0"/>
              <a:t>( </a:t>
            </a:r>
            <a:r>
              <a:rPr lang="zh-TW" altLang="en-US" dirty="0" smtClean="0"/>
              <a:t>盡早升級應用系統</a:t>
            </a:r>
            <a:r>
              <a:rPr lang="en-US" altLang="zh-TW" dirty="0" smtClean="0"/>
              <a:t> )</a:t>
            </a:r>
          </a:p>
          <a:p>
            <a:r>
              <a:rPr lang="zh-TW" altLang="en-US" dirty="0" smtClean="0"/>
              <a:t>不再支援</a:t>
            </a:r>
            <a:r>
              <a:rPr lang="en-US" altLang="zh-TW" dirty="0" smtClean="0"/>
              <a:t>IE</a:t>
            </a:r>
            <a:r>
              <a:rPr lang="zh-TW" altLang="en-US" dirty="0" smtClean="0"/>
              <a:t>專用技術</a:t>
            </a:r>
            <a:r>
              <a:rPr lang="en-US" altLang="zh-TW" dirty="0" smtClean="0"/>
              <a:t>(ActiveX</a:t>
            </a:r>
            <a:r>
              <a:rPr lang="zh-TW" altLang="en-US" dirty="0" smtClean="0"/>
              <a:t>、</a:t>
            </a:r>
            <a:r>
              <a:rPr lang="en-US" altLang="zh-TW" dirty="0" smtClean="0"/>
              <a:t>VBScript…)</a:t>
            </a:r>
          </a:p>
          <a:p>
            <a:r>
              <a:rPr lang="zh-TW" altLang="en-US" dirty="0" smtClean="0"/>
              <a:t>符合更多</a:t>
            </a:r>
            <a:r>
              <a:rPr lang="en-US" altLang="zh-TW" dirty="0" smtClean="0"/>
              <a:t>HTML5</a:t>
            </a:r>
            <a:r>
              <a:rPr lang="zh-TW" altLang="en-US" dirty="0" smtClean="0"/>
              <a:t>、</a:t>
            </a:r>
            <a:r>
              <a:rPr lang="en-US" altLang="zh-TW" dirty="0" smtClean="0"/>
              <a:t>JavaScript</a:t>
            </a:r>
            <a:r>
              <a:rPr lang="zh-TW" altLang="en-US" dirty="0" smtClean="0"/>
              <a:t>標準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320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188429" y="2432759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 smtClean="0">
                <a:latin typeface="Comic Sans MS" panose="030F0702030302020204" pitchFamily="66" charset="0"/>
                <a:ea typeface="微軟正黑體" panose="020B0604030504040204" pitchFamily="34" charset="-120"/>
              </a:rPr>
              <a:t>掰</a:t>
            </a:r>
            <a:r>
              <a:rPr lang="zh-TW" altLang="en-US" sz="8000" dirty="0">
                <a:latin typeface="Comic Sans MS" panose="030F0702030302020204" pitchFamily="66" charset="0"/>
                <a:ea typeface="微軟正黑體" panose="020B0604030504040204" pitchFamily="34" charset="-120"/>
              </a:rPr>
              <a:t>掰</a:t>
            </a:r>
          </a:p>
        </p:txBody>
      </p:sp>
      <p:pic>
        <p:nvPicPr>
          <p:cNvPr id="2050" name="Picture 2" descr="http://dl.stickershop.line.naver.jp/products/0/0/3/1169/android/stickers/201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989" y="3561430"/>
            <a:ext cx="182880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upload.wikimedia.org/wikipedia/en/1/10/Internet_Explorer_7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170856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12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New &amp; updated HTML5 features</a:t>
            </a:r>
            <a:endParaRPr lang="zh-TW" altLang="en-US" dirty="0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886379"/>
              </p:ext>
            </p:extLst>
          </p:nvPr>
        </p:nvGraphicFramePr>
        <p:xfrm>
          <a:off x="479827" y="1285159"/>
          <a:ext cx="3648949" cy="1900406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3648949">
                  <a:extLst>
                    <a:ext uri="{9D8B030D-6E8A-4147-A177-3AD203B41FA5}">
                      <a16:colId xmlns:a16="http://schemas.microsoft.com/office/drawing/2014/main" xmlns="" val="1176215041"/>
                    </a:ext>
                  </a:extLst>
                </a:gridCol>
              </a:tblGrid>
              <a:tr h="453851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chemeClr val="bg1"/>
                          </a:solidFill>
                        </a:rPr>
                        <a:t>CSS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86494" marR="186494" marT="37299" marB="74597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9796637"/>
                  </a:ext>
                </a:extLst>
              </a:tr>
              <a:tr h="1446555">
                <a:tc>
                  <a:txBody>
                    <a:bodyPr/>
                    <a:lstStyle/>
                    <a:p>
                      <a:pPr marL="171450" lvl="0" indent="-171450" algn="l" defTabSz="9143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@supports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Flexbox</a:t>
                      </a:r>
                      <a:r>
                        <a:rPr lang="en-US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standards update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dirty="0" err="1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dppx</a:t>
                      </a: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unit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transform-style: preserve-3d</a:t>
                      </a:r>
                    </a:p>
                    <a:p>
                      <a:pPr marL="0" lvl="0" indent="-171450" algn="l" defTabSz="914400" rtl="0" eaLnBrk="1" latinLnBrk="0" hangingPunct="1">
                        <a:lnSpc>
                          <a:spcPct val="90000"/>
                        </a:lnSpc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dirty="0" smtClean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Filter effects</a:t>
                      </a:r>
                    </a:p>
                  </a:txBody>
                  <a:tcPr marL="186494" marR="186494" marT="62165" marB="62165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44055660"/>
                  </a:ext>
                </a:extLst>
              </a:tr>
            </a:tbl>
          </a:graphicData>
        </a:graphic>
      </p:graphicFrame>
      <p:graphicFrame>
        <p:nvGraphicFramePr>
          <p:cNvPr id="5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854033"/>
              </p:ext>
            </p:extLst>
          </p:nvPr>
        </p:nvGraphicFramePr>
        <p:xfrm>
          <a:off x="4151160" y="1295669"/>
          <a:ext cx="3648949" cy="2318794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3648949">
                  <a:extLst>
                    <a:ext uri="{9D8B030D-6E8A-4147-A177-3AD203B41FA5}">
                      <a16:colId xmlns:a16="http://schemas.microsoft.com/office/drawing/2014/main" xmlns="" val="1176215041"/>
                    </a:ext>
                  </a:extLst>
                </a:gridCol>
              </a:tblGrid>
              <a:tr h="453851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chemeClr val="bg1"/>
                          </a:solidFill>
                        </a:rPr>
                        <a:t>Storage &amp;</a:t>
                      </a:r>
                      <a:r>
                        <a:rPr lang="en-US" sz="2200" b="1" baseline="0" dirty="0" smtClean="0">
                          <a:solidFill>
                            <a:schemeClr val="bg1"/>
                          </a:solidFill>
                        </a:rPr>
                        <a:t> networking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86494" marR="186494" marT="37299" marB="74597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9796637"/>
                  </a:ext>
                </a:extLst>
              </a:tr>
              <a:tr h="1864943">
                <a:tc>
                  <a:txBody>
                    <a:bodyPr/>
                    <a:lstStyle/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HTTP/2</a:t>
                      </a:r>
                    </a:p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Content security policy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baseline="0" dirty="0" smtClean="0"/>
                        <a:t>Web Crypto API updates</a:t>
                      </a:r>
                      <a:endParaRPr lang="en-US" sz="1600" b="1" dirty="0" smtClean="0"/>
                    </a:p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HSTS (HTTP Strict Transport Security</a:t>
                      </a:r>
                      <a:endParaRPr lang="en-US" sz="1600" dirty="0" smtClean="0"/>
                    </a:p>
                  </a:txBody>
                  <a:tcPr marL="186494" marR="186494" marT="62165" marB="62165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44055660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325385"/>
              </p:ext>
            </p:extLst>
          </p:nvPr>
        </p:nvGraphicFramePr>
        <p:xfrm>
          <a:off x="7851219" y="1295669"/>
          <a:ext cx="3668119" cy="1867945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3668119">
                  <a:extLst>
                    <a:ext uri="{9D8B030D-6E8A-4147-A177-3AD203B41FA5}">
                      <a16:colId xmlns:a16="http://schemas.microsoft.com/office/drawing/2014/main" xmlns="" val="1176215041"/>
                    </a:ext>
                  </a:extLst>
                </a:gridCol>
              </a:tblGrid>
              <a:tr h="471826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chemeClr val="bg1"/>
                          </a:solidFill>
                        </a:rPr>
                        <a:t>Media &amp;</a:t>
                      </a:r>
                      <a:r>
                        <a:rPr lang="en-US" sz="2200" b="1" baseline="0" dirty="0" smtClean="0">
                          <a:solidFill>
                            <a:schemeClr val="bg1"/>
                          </a:solidFill>
                        </a:rPr>
                        <a:t> RTC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86494" marR="186494" marT="37299" marB="74597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9796637"/>
                  </a:ext>
                </a:extLst>
              </a:tr>
              <a:tr h="1396119">
                <a:tc>
                  <a:txBody>
                    <a:bodyPr/>
                    <a:lstStyle/>
                    <a:p>
                      <a:pPr marL="0" lvl="0" indent="-171450" algn="l" defTabSz="914400" rtl="0" eaLnBrk="1" latinLnBrk="0" hangingPunct="1">
                        <a:lnSpc>
                          <a:spcPct val="90000"/>
                        </a:lnSpc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dirty="0" smtClean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Media capture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HLS</a:t>
                      </a:r>
                    </a:p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kern="1200" dirty="0" err="1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WebAudio</a:t>
                      </a:r>
                      <a:endParaRPr lang="en-US" sz="1600" b="1" kern="1200" dirty="0" smtClean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Video Tracks</a:t>
                      </a:r>
                    </a:p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WAV Audio support</a:t>
                      </a:r>
                    </a:p>
                  </a:txBody>
                  <a:tcPr marL="186494" marR="186494" marT="62165" marB="62165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44055660"/>
                  </a:ext>
                </a:extLst>
              </a:tr>
            </a:tbl>
          </a:graphicData>
        </a:graphic>
      </p:graphicFrame>
      <p:graphicFrame>
        <p:nvGraphicFramePr>
          <p:cNvPr id="7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257596"/>
              </p:ext>
            </p:extLst>
          </p:nvPr>
        </p:nvGraphicFramePr>
        <p:xfrm>
          <a:off x="7809178" y="3168584"/>
          <a:ext cx="3738893" cy="2780271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3738893">
                  <a:extLst>
                    <a:ext uri="{9D8B030D-6E8A-4147-A177-3AD203B41FA5}">
                      <a16:colId xmlns:a16="http://schemas.microsoft.com/office/drawing/2014/main" xmlns="" val="1176215041"/>
                    </a:ext>
                  </a:extLst>
                </a:gridCol>
              </a:tblGrid>
              <a:tr h="452870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chemeClr val="bg1"/>
                          </a:solidFill>
                        </a:rPr>
                        <a:t>Input &amp; Editing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86494" marR="186494" marT="37299" marB="74597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9796637"/>
                  </a:ext>
                </a:extLst>
              </a:tr>
              <a:tr h="2327401">
                <a:tc>
                  <a:txBody>
                    <a:bodyPr/>
                    <a:lstStyle/>
                    <a:p>
                      <a:pPr marL="0" lvl="0" indent="-171450" algn="l" defTabSz="914400" rtl="0" eaLnBrk="1" latinLnBrk="0" hangingPunct="1">
                        <a:lnSpc>
                          <a:spcPct val="90000"/>
                        </a:lnSpc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dirty="0" smtClean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Touch events</a:t>
                      </a:r>
                    </a:p>
                    <a:p>
                      <a:pPr marL="0" lvl="0" indent="-171450" algn="l" defTabSz="914400" rtl="0" eaLnBrk="1" latinLnBrk="0" hangingPunct="1">
                        <a:lnSpc>
                          <a:spcPct val="90000"/>
                        </a:lnSpc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dirty="0" smtClean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Pointer lock API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Media Queries L4 - Interaction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Selection API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Gamepad API</a:t>
                      </a:r>
                    </a:p>
                  </a:txBody>
                  <a:tcPr marL="186494" marR="186494" marT="62165" marB="62165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44055660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582465"/>
              </p:ext>
            </p:extLst>
          </p:nvPr>
        </p:nvGraphicFramePr>
        <p:xfrm>
          <a:off x="490337" y="3167893"/>
          <a:ext cx="3648949" cy="2782851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3648949">
                  <a:extLst>
                    <a:ext uri="{9D8B030D-6E8A-4147-A177-3AD203B41FA5}">
                      <a16:colId xmlns:a16="http://schemas.microsoft.com/office/drawing/2014/main" xmlns="" val="1176215041"/>
                    </a:ext>
                  </a:extLst>
                </a:gridCol>
              </a:tblGrid>
              <a:tr h="448491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86494" marR="186494" marT="37299" marB="74597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9796637"/>
                  </a:ext>
                </a:extLst>
              </a:tr>
              <a:tr h="2334360"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ES6 Math</a:t>
                      </a:r>
                      <a:r>
                        <a:rPr lang="en-US" sz="1600" dirty="0" smtClean="0"/>
                        <a:t>, </a:t>
                      </a: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lang="en-US" sz="1600" dirty="0" smtClean="0"/>
                        <a:t>, </a:t>
                      </a:r>
                      <a:r>
                        <a:rPr lang="en-US" sz="1600" b="1" dirty="0" smtClean="0">
                          <a:solidFill>
                            <a:srgbClr val="00B050"/>
                          </a:solidFill>
                        </a:rPr>
                        <a:t>String</a:t>
                      </a:r>
                      <a:r>
                        <a:rPr lang="en-US" sz="1600" dirty="0" smtClean="0"/>
                        <a:t>, </a:t>
                      </a:r>
                      <a:r>
                        <a:rPr lang="en-US" sz="1600" b="1" kern="1200" dirty="0" err="1" smtClean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RegExp</a:t>
                      </a:r>
                      <a:r>
                        <a:rPr lang="en-US" sz="1600" b="1" kern="1200" dirty="0" smtClean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&amp; Object built-ins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Arrow functions</a:t>
                      </a:r>
                      <a:r>
                        <a:rPr lang="en-US" sz="1600" dirty="0" smtClean="0"/>
                        <a:t>, </a:t>
                      </a: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Enhanced object literal, Template strings</a:t>
                      </a:r>
                      <a:r>
                        <a:rPr lang="en-US" sz="1600" dirty="0" smtClean="0"/>
                        <a:t>, </a:t>
                      </a:r>
                      <a:r>
                        <a:rPr lang="en-US" sz="1600" b="1" kern="1200" dirty="0" smtClean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Default, </a:t>
                      </a: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Rest, Spread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Map, Set, </a:t>
                      </a:r>
                      <a:r>
                        <a:rPr lang="en-US" sz="16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Weakmap</a:t>
                      </a:r>
                      <a:r>
                        <a:rPr lang="en-US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__proto__, </a:t>
                      </a: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Proxies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Let, </a:t>
                      </a:r>
                      <a:r>
                        <a:rPr lang="en-US" sz="16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Promises</a:t>
                      </a:r>
                      <a:r>
                        <a:rPr lang="en-US" sz="1600" dirty="0" smtClean="0"/>
                        <a:t>, </a:t>
                      </a: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Classes</a:t>
                      </a:r>
                    </a:p>
                  </a:txBody>
                  <a:tcPr marL="186494" marR="186494" marT="62165" marB="62165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44055660"/>
                  </a:ext>
                </a:extLst>
              </a:tr>
            </a:tbl>
          </a:graphicData>
        </a:graphic>
      </p:graphicFrame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010780"/>
              </p:ext>
            </p:extLst>
          </p:nvPr>
        </p:nvGraphicFramePr>
        <p:xfrm>
          <a:off x="4144018" y="3161866"/>
          <a:ext cx="3648949" cy="2744948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3648949">
                  <a:extLst>
                    <a:ext uri="{9D8B030D-6E8A-4147-A177-3AD203B41FA5}">
                      <a16:colId xmlns:a16="http://schemas.microsoft.com/office/drawing/2014/main" xmlns="" val="1176215041"/>
                    </a:ext>
                  </a:extLst>
                </a:gridCol>
              </a:tblGrid>
              <a:tr h="610906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chemeClr val="bg1"/>
                          </a:solidFill>
                        </a:rPr>
                        <a:t>DOM &amp; Graphics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86494" marR="186494" marT="37299" marB="74597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9796637"/>
                  </a:ext>
                </a:extLst>
              </a:tr>
              <a:tr h="2134042">
                <a:tc>
                  <a:txBody>
                    <a:bodyPr/>
                    <a:lstStyle/>
                    <a:p>
                      <a:pPr marL="0" lvl="0" indent="-171450" algn="l" defTabSz="914400" rtl="0" eaLnBrk="1" latinLnBrk="0" hangingPunct="1">
                        <a:lnSpc>
                          <a:spcPct val="90000"/>
                        </a:lnSpc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dirty="0" smtClean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SVG </a:t>
                      </a:r>
                      <a:r>
                        <a:rPr lang="en-US" sz="1600" b="1" kern="1200" dirty="0" err="1" smtClean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foreignobject</a:t>
                      </a:r>
                      <a:endParaRPr lang="en-US" sz="1600" b="1" kern="1200" dirty="0" smtClean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-171450" algn="l" defTabSz="914400" rtl="0" eaLnBrk="1" latinLnBrk="0" hangingPunct="1">
                        <a:lnSpc>
                          <a:spcPct val="90000"/>
                        </a:lnSpc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dirty="0" smtClean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SVG attribute animation</a:t>
                      </a:r>
                    </a:p>
                    <a:p>
                      <a:pPr marL="0" lvl="0" indent="-171450" algn="l" defTabSz="914400" rtl="0" eaLnBrk="1" latinLnBrk="0" hangingPunct="1">
                        <a:lnSpc>
                          <a:spcPct val="90000"/>
                        </a:lnSpc>
                        <a:spcBef>
                          <a:spcPts val="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dirty="0" smtClean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Complete </a:t>
                      </a:r>
                      <a:r>
                        <a:rPr lang="en-US" sz="1600" b="1" kern="1200" dirty="0" err="1" smtClean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WebGL</a:t>
                      </a:r>
                      <a:r>
                        <a:rPr lang="en-US" sz="1600" b="1" kern="1200" dirty="0" smtClean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 support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DOM event constructors</a:t>
                      </a:r>
                    </a:p>
                    <a:p>
                      <a:pPr marL="171450" lvl="0" indent="-171450" algn="l" defTabSz="9143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DOM Level 3 </a:t>
                      </a:r>
                      <a:r>
                        <a:rPr lang="en-US" sz="1600" b="1" kern="1200" dirty="0" err="1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endParaRPr lang="en-US" sz="1600" b="1" kern="1200" dirty="0" smtClean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endParaRPr lang="en-US" sz="1400" dirty="0" smtClean="0"/>
                    </a:p>
                  </a:txBody>
                  <a:tcPr marL="186494" marR="186494" marT="62165" marB="62165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44055660"/>
                  </a:ext>
                </a:extLst>
              </a:tr>
            </a:tbl>
          </a:graphicData>
        </a:graphic>
      </p:graphicFrame>
      <p:sp>
        <p:nvSpPr>
          <p:cNvPr id="10" name="TextBox 1"/>
          <p:cNvSpPr txBox="1"/>
          <p:nvPr/>
        </p:nvSpPr>
        <p:spPr>
          <a:xfrm>
            <a:off x="10442711" y="4866234"/>
            <a:ext cx="1822177" cy="1202144"/>
          </a:xfrm>
          <a:prstGeom prst="rect">
            <a:avLst/>
          </a:prstGeom>
          <a:noFill/>
        </p:spPr>
        <p:txBody>
          <a:bodyPr wrap="square" lIns="186494" tIns="149196" rIns="186494" bIns="149196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800"/>
              </a:spcBef>
              <a:defRPr sz="1067" b="1">
                <a:solidFill>
                  <a:srgbClr val="00B050"/>
                </a:solidFill>
              </a:defRPr>
            </a:lvl1pPr>
          </a:lstStyle>
          <a:p>
            <a:r>
              <a:rPr lang="en-US" sz="1632" dirty="0">
                <a:solidFill>
                  <a:schemeClr val="tx1"/>
                </a:solidFill>
              </a:rPr>
              <a:t>Shipped</a:t>
            </a:r>
          </a:p>
          <a:p>
            <a:r>
              <a:rPr lang="en-US" sz="1632" dirty="0"/>
              <a:t>Preview Release</a:t>
            </a:r>
          </a:p>
          <a:p>
            <a:r>
              <a:rPr lang="en-US" sz="1632" dirty="0">
                <a:solidFill>
                  <a:srgbClr val="00B0F0"/>
                </a:solidFill>
              </a:rPr>
              <a:t>In development</a:t>
            </a:r>
          </a:p>
        </p:txBody>
      </p:sp>
    </p:spTree>
    <p:extLst>
      <p:ext uri="{BB962C8B-B14F-4D97-AF65-F5344CB8AC3E}">
        <p14:creationId xmlns:p14="http://schemas.microsoft.com/office/powerpoint/2010/main" val="242027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4390"/>
          </a:xfrm>
        </p:spPr>
        <p:txBody>
          <a:bodyPr/>
          <a:lstStyle/>
          <a:p>
            <a:r>
              <a:rPr lang="en-US" altLang="zh-TW" dirty="0" smtClean="0"/>
              <a:t>Windows 10 </a:t>
            </a:r>
            <a:r>
              <a:rPr lang="en-US" altLang="zh-TW" dirty="0"/>
              <a:t>Universal Windows </a:t>
            </a:r>
            <a:r>
              <a:rPr lang="en-US" altLang="zh-TW" dirty="0" smtClean="0"/>
              <a:t>Platform</a:t>
            </a:r>
          </a:p>
          <a:p>
            <a:r>
              <a:rPr lang="en-US" altLang="zh-TW" dirty="0" smtClean="0"/>
              <a:t>Edge</a:t>
            </a:r>
          </a:p>
          <a:p>
            <a:r>
              <a:rPr lang="en-US" altLang="zh-TW" dirty="0" smtClean="0"/>
              <a:t>Visual Studio</a:t>
            </a:r>
          </a:p>
          <a:p>
            <a:r>
              <a:rPr lang="en-US" altLang="zh-TW" dirty="0" smtClean="0"/>
              <a:t>Cross Platform App - Cordova</a:t>
            </a:r>
            <a:endParaRPr lang="zh-TW" altLang="en-US" dirty="0"/>
          </a:p>
        </p:txBody>
      </p:sp>
      <p:pic>
        <p:nvPicPr>
          <p:cNvPr id="4" name="Picture 2" descr="http://files.channel9.msdn.com/thumbnail/be1b9a2a-6ad4-4bcd-91d4-238ebb1f0c8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79" y="4681865"/>
            <a:ext cx="4784521" cy="12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Mobile Issues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388600" cy="1298575"/>
          </a:xfrm>
        </p:spPr>
        <p:txBody>
          <a:bodyPr/>
          <a:lstStyle/>
          <a:p>
            <a:r>
              <a:rPr lang="en-US" altLang="zh-TW" dirty="0" smtClean="0"/>
              <a:t>Use IE redirect to </a:t>
            </a:r>
            <a:r>
              <a:rPr lang="en-US" altLang="zh-TW" dirty="0" smtClean="0">
                <a:solidFill>
                  <a:srgbClr val="C00000"/>
                </a:solidFill>
              </a:rPr>
              <a:t>www.xxx.xxx</a:t>
            </a:r>
          </a:p>
          <a:p>
            <a:r>
              <a:rPr lang="en-US" altLang="zh-TW" dirty="0" smtClean="0"/>
              <a:t>Use Chrome redirect to www.xxx.xxx/</a:t>
            </a:r>
            <a:r>
              <a:rPr lang="en-US" altLang="zh-TW" dirty="0" smtClean="0">
                <a:solidFill>
                  <a:srgbClr val="C00000"/>
                </a:solidFill>
              </a:rPr>
              <a:t>mobile</a:t>
            </a:r>
            <a:r>
              <a:rPr lang="en-US" altLang="zh-TW" dirty="0" smtClean="0"/>
              <a:t>/....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370080" y="3975100"/>
            <a:ext cx="98219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>
                <a:solidFill>
                  <a:srgbClr val="00B05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Change User Agent String </a:t>
            </a:r>
            <a:endParaRPr lang="zh-TW" altLang="en-US" sz="6000" dirty="0">
              <a:solidFill>
                <a:srgbClr val="00B050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011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Microsoft Edge</a:t>
            </a:r>
            <a:endParaRPr lang="zh-TW" altLang="en-US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9" y="2772879"/>
            <a:ext cx="715364" cy="717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25" y="1692687"/>
            <a:ext cx="690478" cy="7316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9" y="3937375"/>
            <a:ext cx="655905" cy="655905"/>
          </a:xfrm>
          <a:prstGeom prst="rect">
            <a:avLst/>
          </a:prstGeom>
        </p:spPr>
      </p:pic>
      <p:sp>
        <p:nvSpPr>
          <p:cNvPr id="7" name="Rectangle 7"/>
          <p:cNvSpPr/>
          <p:nvPr/>
        </p:nvSpPr>
        <p:spPr>
          <a:xfrm>
            <a:off x="1912729" y="5126228"/>
            <a:ext cx="9929697" cy="670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36" dirty="0">
                <a:solidFill>
                  <a:srgbClr val="FF0000"/>
                </a:solidFill>
              </a:rPr>
              <a:t>Mozilla/5.0</a:t>
            </a:r>
            <a:r>
              <a:rPr lang="en-US" sz="1836" dirty="0"/>
              <a:t> (Windows NT 10.0; WOW64) </a:t>
            </a:r>
            <a:r>
              <a:rPr lang="en-US" sz="1836" dirty="0" err="1">
                <a:solidFill>
                  <a:srgbClr val="FF0000"/>
                </a:solidFill>
              </a:rPr>
              <a:t>AppleWebKit</a:t>
            </a:r>
            <a:r>
              <a:rPr lang="en-US" sz="1836" dirty="0">
                <a:solidFill>
                  <a:srgbClr val="FF0000"/>
                </a:solidFill>
              </a:rPr>
              <a:t>/537.36 (KHTML, like Gecko) Chrome/39.0.2171.71 Safari/537.36 </a:t>
            </a:r>
            <a:r>
              <a:rPr lang="en-US" sz="1836" dirty="0"/>
              <a:t>Edge/12.0</a:t>
            </a:r>
          </a:p>
        </p:txBody>
      </p:sp>
      <p:sp>
        <p:nvSpPr>
          <p:cNvPr id="8" name="Rectangle 8"/>
          <p:cNvSpPr/>
          <p:nvPr/>
        </p:nvSpPr>
        <p:spPr>
          <a:xfrm>
            <a:off x="1912729" y="2796390"/>
            <a:ext cx="9929697" cy="670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36" dirty="0">
                <a:solidFill>
                  <a:srgbClr val="FF0000"/>
                </a:solidFill>
              </a:rPr>
              <a:t>Mozilla/5.0</a:t>
            </a:r>
            <a:r>
              <a:rPr lang="en-US" sz="1836" dirty="0"/>
              <a:t> (Macintosh; Intel Mac OS X 10_10_1) </a:t>
            </a:r>
            <a:r>
              <a:rPr lang="en-US" sz="1836" dirty="0" err="1"/>
              <a:t>AppleWebKit</a:t>
            </a:r>
            <a:r>
              <a:rPr lang="en-US" sz="1836" dirty="0"/>
              <a:t>/600.1.25 </a:t>
            </a:r>
            <a:r>
              <a:rPr lang="en-US" sz="1836" dirty="0">
                <a:solidFill>
                  <a:srgbClr val="FF0000"/>
                </a:solidFill>
              </a:rPr>
              <a:t>(KHTML, like Gecko) </a:t>
            </a:r>
            <a:r>
              <a:rPr lang="en-US" sz="1836" dirty="0"/>
              <a:t>Version/8.0 Safari/600.1.25</a:t>
            </a:r>
          </a:p>
        </p:txBody>
      </p:sp>
      <p:sp>
        <p:nvSpPr>
          <p:cNvPr id="9" name="Rectangle 13"/>
          <p:cNvSpPr/>
          <p:nvPr/>
        </p:nvSpPr>
        <p:spPr>
          <a:xfrm>
            <a:off x="1912730" y="1676215"/>
            <a:ext cx="9929696" cy="382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36" dirty="0">
                <a:solidFill>
                  <a:srgbClr val="FF0000"/>
                </a:solidFill>
              </a:rPr>
              <a:t>Mozilla/5.0</a:t>
            </a:r>
            <a:r>
              <a:rPr lang="en-US" sz="1836" dirty="0"/>
              <a:t> (Windows NT 10.0; WOW64; rv:35.0) </a:t>
            </a:r>
            <a:r>
              <a:rPr lang="en-US" sz="1836" dirty="0">
                <a:solidFill>
                  <a:srgbClr val="FF0000"/>
                </a:solidFill>
              </a:rPr>
              <a:t>Gecko/20100101 </a:t>
            </a:r>
            <a:r>
              <a:rPr lang="en-US" sz="1836" dirty="0"/>
              <a:t>Firefox/35.0</a:t>
            </a:r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9" y="5126228"/>
            <a:ext cx="690786" cy="749173"/>
          </a:xfrm>
          <a:prstGeom prst="rect">
            <a:avLst/>
          </a:prstGeom>
        </p:spPr>
      </p:pic>
      <p:sp>
        <p:nvSpPr>
          <p:cNvPr id="11" name="Rectangle 11"/>
          <p:cNvSpPr/>
          <p:nvPr/>
        </p:nvSpPr>
        <p:spPr>
          <a:xfrm>
            <a:off x="1912729" y="3937375"/>
            <a:ext cx="10103192" cy="670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36" dirty="0">
                <a:solidFill>
                  <a:srgbClr val="FF0000"/>
                </a:solidFill>
              </a:rPr>
              <a:t>Mozilla/5.0</a:t>
            </a:r>
            <a:r>
              <a:rPr lang="en-US" sz="1836" dirty="0"/>
              <a:t> (Windows NT 10.0; WOW64) </a:t>
            </a:r>
            <a:r>
              <a:rPr lang="en-US" sz="1836" dirty="0" err="1">
                <a:solidFill>
                  <a:srgbClr val="FF0000"/>
                </a:solidFill>
              </a:rPr>
              <a:t>AppleWebKit</a:t>
            </a:r>
            <a:r>
              <a:rPr lang="en-US" sz="1836" dirty="0">
                <a:solidFill>
                  <a:srgbClr val="FF0000"/>
                </a:solidFill>
              </a:rPr>
              <a:t>/537.36 (KHTML, like Gecko) </a:t>
            </a:r>
            <a:r>
              <a:rPr lang="en-US" sz="1836" dirty="0"/>
              <a:t>Chrome/40.0.2214.93 </a:t>
            </a:r>
            <a:r>
              <a:rPr lang="en-US" sz="1836" dirty="0">
                <a:solidFill>
                  <a:srgbClr val="FF0000"/>
                </a:solidFill>
              </a:rPr>
              <a:t>Safari/537.36</a:t>
            </a:r>
          </a:p>
        </p:txBody>
      </p:sp>
    </p:spTree>
    <p:extLst>
      <p:ext uri="{BB962C8B-B14F-4D97-AF65-F5344CB8AC3E}">
        <p14:creationId xmlns:p14="http://schemas.microsoft.com/office/powerpoint/2010/main" val="158422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Dev</a:t>
            </a:r>
            <a:endParaRPr lang="zh-TW" altLang="en-US" dirty="0"/>
          </a:p>
        </p:txBody>
      </p:sp>
      <p:pic>
        <p:nvPicPr>
          <p:cNvPr id="8196" name="Picture 4" descr="https://www.xionagrup.ro/portals/0/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60453"/>
            <a:ext cx="379095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474" y="622300"/>
            <a:ext cx="6374265" cy="495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2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9343" y="2291897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/>
              <a:t>Visual Studio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297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Visual Studio 2015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27" y="1440481"/>
            <a:ext cx="9548687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4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Visual Studio 2015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582557" cy="280440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58709" y="5479723"/>
            <a:ext cx="6695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https://www.visualstudio.com/products/vs-2015-product-editions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300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Visual Studio 2015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6596"/>
          </a:xfrm>
        </p:spPr>
        <p:txBody>
          <a:bodyPr/>
          <a:lstStyle/>
          <a:p>
            <a:r>
              <a:rPr lang="en-US" altLang="zh-TW" dirty="0" smtClean="0"/>
              <a:t>Visual Studio Tools for Apache Cordova</a:t>
            </a:r>
          </a:p>
          <a:p>
            <a:r>
              <a:rPr lang="en-US" altLang="zh-TW" dirty="0" smtClean="0"/>
              <a:t>Visual Studio Emulator for Android</a:t>
            </a:r>
          </a:p>
          <a:p>
            <a:r>
              <a:rPr lang="en-US" altLang="zh-TW" dirty="0" smtClean="0"/>
              <a:t>Visual Studio Tools for Universal Windows App Development</a:t>
            </a:r>
          </a:p>
          <a:p>
            <a:r>
              <a:rPr lang="en-US" altLang="zh-TW" dirty="0" err="1" smtClean="0"/>
              <a:t>Git</a:t>
            </a:r>
            <a:r>
              <a:rPr lang="en-US" altLang="zh-TW" dirty="0" smtClean="0"/>
              <a:t> </a:t>
            </a:r>
            <a:r>
              <a:rPr lang="zh-TW" altLang="en-US" dirty="0" smtClean="0"/>
              <a:t>版本控制加強</a:t>
            </a:r>
            <a:endParaRPr lang="en-US" altLang="zh-TW" dirty="0" smtClean="0"/>
          </a:p>
          <a:p>
            <a:r>
              <a:rPr lang="en-US" altLang="zh-TW" dirty="0" err="1" smtClean="0"/>
              <a:t>CodeLens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66" y="3623733"/>
            <a:ext cx="6147746" cy="218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2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6929"/>
            <a:ext cx="7642466" cy="21646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5504" cy="1325563"/>
          </a:xfrm>
        </p:spPr>
        <p:txBody>
          <a:bodyPr/>
          <a:lstStyle/>
          <a:p>
            <a:r>
              <a:rPr lang="en-US" altLang="zh-TW" dirty="0"/>
              <a:t>Visual Studio 2015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Support </a:t>
            </a:r>
            <a:r>
              <a:rPr lang="en-US" altLang="zh-TW" dirty="0" smtClean="0"/>
              <a:t>bower </a:t>
            </a:r>
            <a:r>
              <a:rPr lang="en-US" altLang="zh-TW" dirty="0"/>
              <a:t>package </a:t>
            </a:r>
            <a:r>
              <a:rPr lang="en-US" altLang="zh-TW" dirty="0" smtClean="0"/>
              <a:t>manager</a:t>
            </a:r>
          </a:p>
          <a:p>
            <a:pPr lvl="1"/>
            <a:r>
              <a:rPr lang="en-US" altLang="zh-TW" dirty="0" err="1" smtClean="0"/>
              <a:t>bower.json</a:t>
            </a:r>
            <a:endParaRPr lang="en-US" altLang="zh-TW" dirty="0" smtClean="0"/>
          </a:p>
          <a:p>
            <a:pPr lvl="1"/>
            <a:r>
              <a:rPr lang="en-US" altLang="zh-TW" dirty="0"/>
              <a:t>bower install </a:t>
            </a:r>
            <a:endParaRPr lang="en-US" altLang="zh-TW" dirty="0" smtClean="0"/>
          </a:p>
          <a:p>
            <a:pPr lvl="1"/>
            <a:r>
              <a:rPr lang="en-US" altLang="zh-TW" dirty="0" err="1"/>
              <a:t>bower_components</a:t>
            </a:r>
            <a:r>
              <a:rPr lang="en-US" altLang="zh-TW" dirty="0"/>
              <a:t> folder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466" y="3044799"/>
            <a:ext cx="4549534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0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Visual Studio 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Editor</a:t>
            </a:r>
          </a:p>
          <a:p>
            <a:r>
              <a:rPr lang="en-US" altLang="zh-TW" dirty="0" smtClean="0"/>
              <a:t>Support</a:t>
            </a:r>
          </a:p>
          <a:p>
            <a:r>
              <a:rPr lang="en-US" altLang="zh-TW" dirty="0" err="1" smtClean="0"/>
              <a:t>Intellisense</a:t>
            </a:r>
            <a:endParaRPr lang="en-US" altLang="zh-TW" dirty="0" smtClean="0"/>
          </a:p>
          <a:p>
            <a:r>
              <a:rPr lang="en-US" altLang="zh-TW" dirty="0" smtClean="0"/>
              <a:t>Version Control - </a:t>
            </a:r>
            <a:r>
              <a:rPr lang="en-US" altLang="zh-TW" dirty="0" err="1" smtClean="0"/>
              <a:t>Git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https://code.visualstudio.com</a:t>
            </a:r>
            <a:endParaRPr lang="en-US" altLang="zh-TW" dirty="0" smtClean="0"/>
          </a:p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2783161" y="2241632"/>
            <a:ext cx="2167211" cy="585651"/>
            <a:chOff x="7229037" y="4372413"/>
            <a:chExt cx="2912851" cy="894861"/>
          </a:xfrm>
        </p:grpSpPr>
        <p:pic>
          <p:nvPicPr>
            <p:cNvPr id="9218" name="Picture 2" descr="http://www.apple.com/apple-touch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037" y="4393270"/>
              <a:ext cx="874003" cy="874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http://www.icons101.com/icon_png/size_256/id_41844/Linux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8031" y="4372413"/>
              <a:ext cx="894861" cy="894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 descr="http://icons.iconarchive.com/icons/kyo-tux/phuzion/256/System-Windows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883" y="4382840"/>
              <a:ext cx="874005" cy="874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1213" y="1560265"/>
            <a:ext cx="4789299" cy="4248376"/>
          </a:xfrm>
          <a:prstGeom prst="rect">
            <a:avLst/>
          </a:prstGeom>
        </p:spPr>
      </p:pic>
      <p:cxnSp>
        <p:nvCxnSpPr>
          <p:cNvPr id="7" name="弧形接點 6"/>
          <p:cNvCxnSpPr/>
          <p:nvPr/>
        </p:nvCxnSpPr>
        <p:spPr>
          <a:xfrm>
            <a:off x="3216166" y="3048000"/>
            <a:ext cx="4162096" cy="1639614"/>
          </a:xfrm>
          <a:prstGeom prst="curvedConnector3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39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Visual Studio 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24" y="1825625"/>
            <a:ext cx="10635476" cy="412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7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9343" y="2291897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/>
              <a:t>Universal Windows Platform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622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Dev</a:t>
            </a:r>
            <a:endParaRPr lang="zh-TW" altLang="en-US" dirty="0"/>
          </a:p>
        </p:txBody>
      </p:sp>
      <p:pic>
        <p:nvPicPr>
          <p:cNvPr id="8196" name="Picture 4" descr="https://www.xionagrup.ro/portals/0/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60453"/>
            <a:ext cx="379095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695325"/>
            <a:ext cx="7250035" cy="512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https://code.visualstudio.com/Docs/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552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9343" y="2291897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/>
              <a:t>Cross Platform App Tool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425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2543" cy="1325563"/>
          </a:xfrm>
        </p:spPr>
        <p:txBody>
          <a:bodyPr/>
          <a:lstStyle/>
          <a:p>
            <a:r>
              <a:rPr lang="en-US" altLang="zh-TW" dirty="0" smtClean="0"/>
              <a:t>Hybrid App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838199" y="2873828"/>
            <a:ext cx="2242458" cy="794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Native APP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3494314" y="2873829"/>
            <a:ext cx="3243943" cy="794657"/>
            <a:chOff x="3494314" y="2873829"/>
            <a:chExt cx="3243943" cy="794657"/>
          </a:xfrm>
        </p:grpSpPr>
        <p:sp>
          <p:nvSpPr>
            <p:cNvPr id="5" name="圓角矩形 4"/>
            <p:cNvSpPr/>
            <p:nvPr/>
          </p:nvSpPr>
          <p:spPr>
            <a:xfrm>
              <a:off x="4495799" y="2873829"/>
              <a:ext cx="2242458" cy="7946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Web APP</a:t>
              </a:r>
              <a:endParaRPr lang="zh-TW" altLang="en-US" dirty="0"/>
            </a:p>
          </p:txBody>
        </p:sp>
        <p:sp>
          <p:nvSpPr>
            <p:cNvPr id="7" name="加號 6"/>
            <p:cNvSpPr/>
            <p:nvPr/>
          </p:nvSpPr>
          <p:spPr>
            <a:xfrm>
              <a:off x="3494314" y="3026228"/>
              <a:ext cx="522515" cy="478972"/>
            </a:xfrm>
            <a:prstGeom prst="mathPlus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7130142" y="2868385"/>
            <a:ext cx="3265715" cy="794657"/>
            <a:chOff x="7130142" y="2868385"/>
            <a:chExt cx="3265715" cy="794657"/>
          </a:xfrm>
        </p:grpSpPr>
        <p:sp>
          <p:nvSpPr>
            <p:cNvPr id="6" name="圓角矩形 5"/>
            <p:cNvSpPr/>
            <p:nvPr/>
          </p:nvSpPr>
          <p:spPr>
            <a:xfrm>
              <a:off x="8153399" y="2868385"/>
              <a:ext cx="2242458" cy="7946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Hybrid APP</a:t>
              </a:r>
              <a:endParaRPr lang="zh-TW" altLang="en-US" dirty="0"/>
            </a:p>
          </p:txBody>
        </p:sp>
        <p:sp>
          <p:nvSpPr>
            <p:cNvPr id="8" name="等於 7"/>
            <p:cNvSpPr/>
            <p:nvPr/>
          </p:nvSpPr>
          <p:spPr>
            <a:xfrm>
              <a:off x="7130142" y="3026228"/>
              <a:ext cx="500743" cy="397329"/>
            </a:xfrm>
            <a:prstGeom prst="mathEqual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990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8114" cy="1325563"/>
          </a:xfrm>
        </p:spPr>
        <p:txBody>
          <a:bodyPr/>
          <a:lstStyle/>
          <a:p>
            <a:r>
              <a:rPr lang="en-US" altLang="zh-TW" dirty="0"/>
              <a:t>Hybrid App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23318"/>
          </a:xfrm>
        </p:spPr>
        <p:txBody>
          <a:bodyPr/>
          <a:lstStyle/>
          <a:p>
            <a:r>
              <a:rPr lang="en-US" altLang="zh-TW" dirty="0" smtClean="0"/>
              <a:t>Cross platform</a:t>
            </a:r>
          </a:p>
          <a:p>
            <a:r>
              <a:rPr lang="en-US" altLang="zh-TW" dirty="0" smtClean="0"/>
              <a:t>Fast - Web to app</a:t>
            </a:r>
          </a:p>
          <a:p>
            <a:r>
              <a:rPr lang="zh-TW" altLang="en-US" dirty="0" smtClean="0"/>
              <a:t>對講求高效的</a:t>
            </a:r>
            <a:r>
              <a:rPr lang="en-US" altLang="zh-TW" dirty="0" smtClean="0"/>
              <a:t>app</a:t>
            </a:r>
            <a:r>
              <a:rPr lang="zh-TW" altLang="en-US" dirty="0" smtClean="0"/>
              <a:t>較不合適</a:t>
            </a:r>
            <a:r>
              <a:rPr lang="en-US" altLang="zh-TW" dirty="0" smtClean="0"/>
              <a:t>(Game</a:t>
            </a:r>
            <a:r>
              <a:rPr lang="zh-TW" altLang="en-US" dirty="0" smtClean="0"/>
              <a:t>、</a:t>
            </a:r>
            <a:r>
              <a:rPr lang="en-US" altLang="zh-TW" dirty="0" smtClean="0"/>
              <a:t>3D)</a:t>
            </a:r>
          </a:p>
          <a:p>
            <a:r>
              <a:rPr lang="en-US" altLang="zh-TW" dirty="0" smtClean="0"/>
              <a:t>UI</a:t>
            </a:r>
            <a:r>
              <a:rPr lang="zh-TW" altLang="en-US" dirty="0" smtClean="0"/>
              <a:t>驗體較無法發揮平台特性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107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Hybrid </a:t>
            </a:r>
            <a:r>
              <a:rPr lang="en-US" altLang="zh-TW" dirty="0" smtClean="0"/>
              <a:t>App Dev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4056"/>
          </a:xfrm>
        </p:spPr>
        <p:txBody>
          <a:bodyPr/>
          <a:lstStyle/>
          <a:p>
            <a:r>
              <a:rPr lang="en-US" altLang="zh-TW" dirty="0" err="1" smtClean="0"/>
              <a:t>PhoneGap</a:t>
            </a:r>
            <a:r>
              <a:rPr lang="en-US" altLang="zh-TW" dirty="0" smtClean="0"/>
              <a:t> / Cordova</a:t>
            </a:r>
          </a:p>
          <a:p>
            <a:pPr lvl="1"/>
            <a:r>
              <a:rPr lang="en-US" altLang="zh-TW" dirty="0"/>
              <a:t>written once</a:t>
            </a:r>
            <a:r>
              <a:rPr lang="zh-TW" altLang="en-US" dirty="0"/>
              <a:t>，</a:t>
            </a:r>
            <a:r>
              <a:rPr lang="en-US" altLang="zh-TW" dirty="0"/>
              <a:t>run </a:t>
            </a:r>
            <a:r>
              <a:rPr lang="en-US" altLang="zh-TW" dirty="0" smtClean="0"/>
              <a:t>everywhere</a:t>
            </a:r>
          </a:p>
          <a:p>
            <a:pPr lvl="1"/>
            <a:r>
              <a:rPr lang="zh-TW" altLang="en-US" dirty="0" smtClean="0"/>
              <a:t>跨</a:t>
            </a:r>
            <a:r>
              <a:rPr lang="zh-TW" altLang="en-US" dirty="0"/>
              <a:t>平台</a:t>
            </a:r>
            <a:r>
              <a:rPr lang="zh-TW" altLang="en-US" dirty="0" smtClean="0"/>
              <a:t>通用的</a:t>
            </a:r>
            <a:r>
              <a:rPr lang="en-US" altLang="zh-TW" dirty="0" smtClean="0"/>
              <a:t>JavaScript API</a:t>
            </a:r>
          </a:p>
          <a:p>
            <a:r>
              <a:rPr lang="en-US" altLang="zh-TW" dirty="0" smtClean="0"/>
              <a:t>Titanium</a:t>
            </a:r>
          </a:p>
          <a:p>
            <a:pPr lvl="1"/>
            <a:r>
              <a:rPr lang="zh-TW" altLang="en-US" dirty="0" smtClean="0"/>
              <a:t>針對特定平台制定</a:t>
            </a:r>
            <a:r>
              <a:rPr lang="en-US" altLang="zh-TW" dirty="0" smtClean="0"/>
              <a:t>API</a:t>
            </a:r>
            <a:r>
              <a:rPr lang="zh-TW" altLang="en-US" dirty="0" smtClean="0"/>
              <a:t>，追求提供平台特性的使用者體驗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使用特定的</a:t>
            </a:r>
            <a:r>
              <a:rPr lang="en-US" altLang="zh-TW" dirty="0" smtClean="0"/>
              <a:t>IDE</a:t>
            </a:r>
            <a:r>
              <a:rPr lang="zh-TW" altLang="en-US" dirty="0" smtClean="0"/>
              <a:t>開發工具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210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 </a:t>
            </a:r>
            <a:r>
              <a:rPr lang="en-US" altLang="zh-TW" dirty="0" smtClean="0"/>
              <a:t>Platform App Dev</a:t>
            </a:r>
            <a:endParaRPr lang="zh-TW" altLang="en-US" dirty="0"/>
          </a:p>
        </p:txBody>
      </p:sp>
      <p:grpSp>
        <p:nvGrpSpPr>
          <p:cNvPr id="32" name="群組 31"/>
          <p:cNvGrpSpPr/>
          <p:nvPr/>
        </p:nvGrpSpPr>
        <p:grpSpPr>
          <a:xfrm>
            <a:off x="838200" y="1997374"/>
            <a:ext cx="4480394" cy="3256429"/>
            <a:chOff x="838200" y="1997374"/>
            <a:chExt cx="4480394" cy="3256429"/>
          </a:xfrm>
        </p:grpSpPr>
        <p:sp>
          <p:nvSpPr>
            <p:cNvPr id="4" name="Rectangle 6"/>
            <p:cNvSpPr/>
            <p:nvPr/>
          </p:nvSpPr>
          <p:spPr bwMode="auto">
            <a:xfrm>
              <a:off x="4727350" y="2070203"/>
              <a:ext cx="591244" cy="3183600"/>
            </a:xfrm>
            <a:prstGeom prst="rect">
              <a:avLst/>
            </a:prstGeom>
            <a:solidFill>
              <a:srgbClr val="68217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20"/>
            <p:cNvSpPr/>
            <p:nvPr/>
          </p:nvSpPr>
          <p:spPr bwMode="auto">
            <a:xfrm>
              <a:off x="3383818" y="2070202"/>
              <a:ext cx="1264324" cy="270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>
                <a:lnSpc>
                  <a:spcPct val="90000"/>
                </a:lnSpc>
              </a:pPr>
              <a:endParaRPr lang="en-US" sz="1176" dirty="0">
                <a:gradFill>
                  <a:gsLst>
                    <a:gs pos="0">
                      <a:srgbClr val="3F3F3F"/>
                    </a:gs>
                    <a:gs pos="100000">
                      <a:srgbClr val="3F3F3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1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00035" y="1997374"/>
              <a:ext cx="863640" cy="998507"/>
            </a:xfrm>
            <a:prstGeom prst="rect">
              <a:avLst/>
            </a:prstGeom>
          </p:spPr>
        </p:pic>
        <p:sp>
          <p:nvSpPr>
            <p:cNvPr id="7" name="Rectangle 23"/>
            <p:cNvSpPr/>
            <p:nvPr/>
          </p:nvSpPr>
          <p:spPr bwMode="auto">
            <a:xfrm>
              <a:off x="3602518" y="2796181"/>
              <a:ext cx="845094" cy="784567"/>
            </a:xfrm>
            <a:prstGeom prst="rect">
              <a:avLst/>
            </a:prstGeom>
            <a:solidFill>
              <a:srgbClr val="0069B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4284" tIns="34284" rIns="34284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84" fontAlgn="base">
                <a:spcBef>
                  <a:spcPct val="0"/>
                </a:spcBef>
                <a:spcAft>
                  <a:spcPct val="0"/>
                </a:spcAft>
              </a:pPr>
              <a:endParaRPr lang="en-US" sz="2353" b="1" kern="0" spc="-3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18"/>
            <p:cNvSpPr/>
            <p:nvPr/>
          </p:nvSpPr>
          <p:spPr bwMode="auto">
            <a:xfrm>
              <a:off x="838200" y="2070201"/>
              <a:ext cx="1226242" cy="27016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76" i="1" dirty="0">
                <a:gradFill>
                  <a:gsLst>
                    <a:gs pos="0">
                      <a:srgbClr val="3F3F3F"/>
                    </a:gs>
                    <a:gs pos="100000">
                      <a:srgbClr val="3F3F3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19"/>
            <p:cNvSpPr/>
            <p:nvPr/>
          </p:nvSpPr>
          <p:spPr bwMode="auto">
            <a:xfrm>
              <a:off x="2110772" y="2070201"/>
              <a:ext cx="1226242" cy="27016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>
                <a:lnSpc>
                  <a:spcPct val="90000"/>
                </a:lnSpc>
              </a:pPr>
              <a:endParaRPr lang="en-US" sz="1176" dirty="0">
                <a:gradFill>
                  <a:gsLst>
                    <a:gs pos="0">
                      <a:srgbClr val="3F3F3F"/>
                    </a:gs>
                    <a:gs pos="100000">
                      <a:srgbClr val="3F3F3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16"/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108" y="2191956"/>
              <a:ext cx="469042" cy="561912"/>
            </a:xfrm>
            <a:prstGeom prst="rect">
              <a:avLst/>
            </a:prstGeom>
          </p:spPr>
        </p:pic>
        <p:pic>
          <p:nvPicPr>
            <p:cNvPr id="11" name="Picture 1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7714" y="2210335"/>
              <a:ext cx="441677" cy="52515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1048495" y="2796181"/>
              <a:ext cx="845094" cy="690564"/>
            </a:xfrm>
            <a:prstGeom prst="rect">
              <a:avLst/>
            </a:prstGeom>
            <a:solidFill>
              <a:srgbClr val="0069B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4284" tIns="34284" rIns="34284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84" fontAlgn="base">
                <a:spcBef>
                  <a:spcPct val="0"/>
                </a:spcBef>
                <a:spcAft>
                  <a:spcPct val="0"/>
                </a:spcAft>
              </a:pPr>
              <a:endParaRPr lang="en-US" sz="2353" b="1" kern="0" spc="-3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2"/>
            <p:cNvSpPr/>
            <p:nvPr/>
          </p:nvSpPr>
          <p:spPr>
            <a:xfrm>
              <a:off x="1098236" y="3087868"/>
              <a:ext cx="697627" cy="2348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29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C# + XIB</a:t>
              </a:r>
              <a:endParaRPr lang="en-US" sz="1029" i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21"/>
            <p:cNvSpPr/>
            <p:nvPr/>
          </p:nvSpPr>
          <p:spPr bwMode="auto">
            <a:xfrm>
              <a:off x="2301347" y="2796181"/>
              <a:ext cx="845094" cy="690564"/>
            </a:xfrm>
            <a:prstGeom prst="rect">
              <a:avLst/>
            </a:prstGeom>
            <a:solidFill>
              <a:srgbClr val="0069B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4284" tIns="34284" rIns="34284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84" fontAlgn="base">
                <a:spcBef>
                  <a:spcPct val="0"/>
                </a:spcBef>
                <a:spcAft>
                  <a:spcPct val="0"/>
                </a:spcAft>
              </a:pPr>
              <a:endParaRPr lang="en-US" sz="2353" b="1" kern="0" spc="-3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22"/>
            <p:cNvSpPr/>
            <p:nvPr/>
          </p:nvSpPr>
          <p:spPr>
            <a:xfrm>
              <a:off x="2142497" y="3076900"/>
              <a:ext cx="1119540" cy="2348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647">
                <a:lnSpc>
                  <a:spcPct val="90000"/>
                </a:lnSpc>
              </a:pPr>
              <a:r>
                <a:rPr lang="en-US" sz="1029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C# + AXML</a:t>
              </a:r>
            </a:p>
          </p:txBody>
        </p:sp>
        <p:sp>
          <p:nvSpPr>
            <p:cNvPr id="16" name="Rectangle 4"/>
            <p:cNvSpPr/>
            <p:nvPr/>
          </p:nvSpPr>
          <p:spPr>
            <a:xfrm>
              <a:off x="3393157" y="3076276"/>
              <a:ext cx="1258580" cy="2348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647">
                <a:lnSpc>
                  <a:spcPct val="90000"/>
                </a:lnSpc>
              </a:pPr>
              <a:r>
                <a:rPr lang="en-US" sz="1029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C# + XAML</a:t>
              </a:r>
            </a:p>
          </p:txBody>
        </p:sp>
        <p:sp>
          <p:nvSpPr>
            <p:cNvPr id="17" name="Rectangle 1"/>
            <p:cNvSpPr/>
            <p:nvPr/>
          </p:nvSpPr>
          <p:spPr>
            <a:xfrm>
              <a:off x="888883" y="2817337"/>
              <a:ext cx="1167585" cy="2551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Native UI</a:t>
              </a:r>
              <a:endParaRPr lang="en-US" sz="1176" i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26"/>
            <p:cNvSpPr/>
            <p:nvPr/>
          </p:nvSpPr>
          <p:spPr>
            <a:xfrm>
              <a:off x="2148334" y="2805797"/>
              <a:ext cx="1167585" cy="2551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Native UI</a:t>
              </a:r>
              <a:endParaRPr lang="en-US" sz="1176" i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27"/>
            <p:cNvSpPr/>
            <p:nvPr/>
          </p:nvSpPr>
          <p:spPr>
            <a:xfrm>
              <a:off x="3438653" y="2817337"/>
              <a:ext cx="1167585" cy="2551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Native UI</a:t>
              </a:r>
              <a:endParaRPr lang="en-US" sz="1176" i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" name="Picture 36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 rot="5400000">
              <a:off x="3976675" y="3432747"/>
              <a:ext cx="2092594" cy="545652"/>
            </a:xfrm>
            <a:prstGeom prst="rect">
              <a:avLst/>
            </a:prstGeom>
            <a:solidFill>
              <a:srgbClr val="661F79"/>
            </a:solidFill>
            <a:ln>
              <a:noFill/>
              <a:headEnd type="none" w="med" len="med"/>
              <a:tailEnd type="none" w="med" len="med"/>
            </a:ln>
            <a:extLst/>
          </p:spPr>
        </p:pic>
        <p:sp>
          <p:nvSpPr>
            <p:cNvPr id="21" name="Rectangle 45"/>
            <p:cNvSpPr/>
            <p:nvPr/>
          </p:nvSpPr>
          <p:spPr bwMode="auto">
            <a:xfrm>
              <a:off x="841794" y="4570103"/>
              <a:ext cx="2495220" cy="683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>
                <a:lnSpc>
                  <a:spcPct val="90000"/>
                </a:lnSpc>
              </a:pPr>
              <a:endParaRPr lang="en-US" sz="1176" i="1" dirty="0">
                <a:gradFill>
                  <a:gsLst>
                    <a:gs pos="0">
                      <a:srgbClr val="3F3F3F"/>
                    </a:gs>
                    <a:gs pos="100000">
                      <a:srgbClr val="3F3F3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 46"/>
            <p:cNvSpPr/>
            <p:nvPr/>
          </p:nvSpPr>
          <p:spPr bwMode="auto">
            <a:xfrm>
              <a:off x="3383818" y="4751870"/>
              <a:ext cx="1264323" cy="5019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>
                <a:lnSpc>
                  <a:spcPct val="90000"/>
                </a:lnSpc>
              </a:pPr>
              <a:endParaRPr lang="en-US" sz="1176" dirty="0">
                <a:gradFill>
                  <a:gsLst>
                    <a:gs pos="0">
                      <a:srgbClr val="3F3F3F"/>
                    </a:gs>
                    <a:gs pos="100000">
                      <a:srgbClr val="3F3F3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" name="Group 41"/>
            <p:cNvGrpSpPr>
              <a:grpSpLocks noChangeAspect="1"/>
            </p:cNvGrpSpPr>
            <p:nvPr/>
          </p:nvGrpSpPr>
          <p:grpSpPr>
            <a:xfrm>
              <a:off x="1319663" y="4795284"/>
              <a:ext cx="1306271" cy="316611"/>
              <a:chOff x="7576749" y="2677440"/>
              <a:chExt cx="1616754" cy="391866"/>
            </a:xfrm>
          </p:grpSpPr>
          <p:sp>
            <p:nvSpPr>
              <p:cNvPr id="24" name="Rectangle 42"/>
              <p:cNvSpPr>
                <a:spLocks/>
              </p:cNvSpPr>
              <p:nvPr/>
            </p:nvSpPr>
            <p:spPr bwMode="auto">
              <a:xfrm>
                <a:off x="7660136" y="2722199"/>
                <a:ext cx="274320" cy="274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5" name="Picture 43" descr="xamarin-horizontal-blue.png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76749" y="2677440"/>
                <a:ext cx="1616754" cy="391866"/>
              </a:xfrm>
              <a:prstGeom prst="rect">
                <a:avLst/>
              </a:prstGeom>
            </p:spPr>
          </p:pic>
        </p:grpSp>
        <p:grpSp>
          <p:nvGrpSpPr>
            <p:cNvPr id="26" name="Group 32"/>
            <p:cNvGrpSpPr>
              <a:grpSpLocks noChangeAspect="1"/>
            </p:cNvGrpSpPr>
            <p:nvPr/>
          </p:nvGrpSpPr>
          <p:grpSpPr>
            <a:xfrm>
              <a:off x="3759523" y="4687217"/>
              <a:ext cx="489683" cy="491772"/>
              <a:chOff x="1144910" y="3654224"/>
              <a:chExt cx="883198" cy="886968"/>
            </a:xfrm>
          </p:grpSpPr>
          <p:sp>
            <p:nvSpPr>
              <p:cNvPr id="27" name="Rectangle 33"/>
              <p:cNvSpPr/>
              <p:nvPr/>
            </p:nvSpPr>
            <p:spPr bwMode="auto">
              <a:xfrm>
                <a:off x="1144910" y="3654224"/>
                <a:ext cx="883198" cy="886968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37855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7213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71" spc="-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1224272" y="3886744"/>
                <a:ext cx="715466" cy="410320"/>
              </a:xfrm>
              <a:custGeom>
                <a:avLst/>
                <a:gdLst>
                  <a:gd name="T0" fmla="*/ 61 w 241"/>
                  <a:gd name="T1" fmla="*/ 7 h 140"/>
                  <a:gd name="T2" fmla="*/ 46 w 241"/>
                  <a:gd name="T3" fmla="*/ 37 h 140"/>
                  <a:gd name="T4" fmla="*/ 33 w 241"/>
                  <a:gd name="T5" fmla="*/ 14 h 140"/>
                  <a:gd name="T6" fmla="*/ 35 w 241"/>
                  <a:gd name="T7" fmla="*/ 2 h 140"/>
                  <a:gd name="T8" fmla="*/ 49 w 241"/>
                  <a:gd name="T9" fmla="*/ 27 h 140"/>
                  <a:gd name="T10" fmla="*/ 65 w 241"/>
                  <a:gd name="T11" fmla="*/ 37 h 140"/>
                  <a:gd name="T12" fmla="*/ 73 w 241"/>
                  <a:gd name="T13" fmla="*/ 1 h 140"/>
                  <a:gd name="T14" fmla="*/ 77 w 241"/>
                  <a:gd name="T15" fmla="*/ 5 h 140"/>
                  <a:gd name="T16" fmla="*/ 77 w 241"/>
                  <a:gd name="T17" fmla="*/ 12 h 140"/>
                  <a:gd name="T18" fmla="*/ 102 w 241"/>
                  <a:gd name="T19" fmla="*/ 36 h 140"/>
                  <a:gd name="T20" fmla="*/ 89 w 241"/>
                  <a:gd name="T21" fmla="*/ 32 h 140"/>
                  <a:gd name="T22" fmla="*/ 102 w 241"/>
                  <a:gd name="T23" fmla="*/ 17 h 140"/>
                  <a:gd name="T24" fmla="*/ 83 w 241"/>
                  <a:gd name="T25" fmla="*/ 25 h 140"/>
                  <a:gd name="T26" fmla="*/ 120 w 241"/>
                  <a:gd name="T27" fmla="*/ 16 h 140"/>
                  <a:gd name="T28" fmla="*/ 114 w 241"/>
                  <a:gd name="T29" fmla="*/ 13 h 140"/>
                  <a:gd name="T30" fmla="*/ 107 w 241"/>
                  <a:gd name="T31" fmla="*/ 12 h 140"/>
                  <a:gd name="T32" fmla="*/ 113 w 241"/>
                  <a:gd name="T33" fmla="*/ 18 h 140"/>
                  <a:gd name="T34" fmla="*/ 134 w 241"/>
                  <a:gd name="T35" fmla="*/ 12 h 140"/>
                  <a:gd name="T36" fmla="*/ 133 w 241"/>
                  <a:gd name="T37" fmla="*/ 38 h 140"/>
                  <a:gd name="T38" fmla="*/ 140 w 241"/>
                  <a:gd name="T39" fmla="*/ 32 h 140"/>
                  <a:gd name="T40" fmla="*/ 128 w 241"/>
                  <a:gd name="T41" fmla="*/ 18 h 140"/>
                  <a:gd name="T42" fmla="*/ 140 w 241"/>
                  <a:gd name="T43" fmla="*/ 32 h 140"/>
                  <a:gd name="T44" fmla="*/ 155 w 241"/>
                  <a:gd name="T45" fmla="*/ 21 h 140"/>
                  <a:gd name="T46" fmla="*/ 164 w 241"/>
                  <a:gd name="T47" fmla="*/ 17 h 140"/>
                  <a:gd name="T48" fmla="*/ 150 w 241"/>
                  <a:gd name="T49" fmla="*/ 19 h 140"/>
                  <a:gd name="T50" fmla="*/ 161 w 241"/>
                  <a:gd name="T51" fmla="*/ 31 h 140"/>
                  <a:gd name="T52" fmla="*/ 156 w 241"/>
                  <a:gd name="T53" fmla="*/ 38 h 140"/>
                  <a:gd name="T54" fmla="*/ 181 w 241"/>
                  <a:gd name="T55" fmla="*/ 12 h 140"/>
                  <a:gd name="T56" fmla="*/ 181 w 241"/>
                  <a:gd name="T57" fmla="*/ 38 h 140"/>
                  <a:gd name="T58" fmla="*/ 187 w 241"/>
                  <a:gd name="T59" fmla="*/ 32 h 140"/>
                  <a:gd name="T60" fmla="*/ 175 w 241"/>
                  <a:gd name="T61" fmla="*/ 18 h 140"/>
                  <a:gd name="T62" fmla="*/ 187 w 241"/>
                  <a:gd name="T63" fmla="*/ 32 h 140"/>
                  <a:gd name="T64" fmla="*/ 207 w 241"/>
                  <a:gd name="T65" fmla="*/ 0 h 140"/>
                  <a:gd name="T66" fmla="*/ 195 w 241"/>
                  <a:gd name="T67" fmla="*/ 12 h 140"/>
                  <a:gd name="T68" fmla="*/ 204 w 241"/>
                  <a:gd name="T69" fmla="*/ 37 h 140"/>
                  <a:gd name="T70" fmla="*/ 204 w 241"/>
                  <a:gd name="T71" fmla="*/ 12 h 140"/>
                  <a:gd name="T72" fmla="*/ 225 w 241"/>
                  <a:gd name="T73" fmla="*/ 37 h 140"/>
                  <a:gd name="T74" fmla="*/ 220 w 241"/>
                  <a:gd name="T75" fmla="*/ 33 h 140"/>
                  <a:gd name="T76" fmla="*/ 225 w 241"/>
                  <a:gd name="T77" fmla="*/ 12 h 140"/>
                  <a:gd name="T78" fmla="*/ 215 w 241"/>
                  <a:gd name="T79" fmla="*/ 12 h 140"/>
                  <a:gd name="T80" fmla="*/ 215 w 241"/>
                  <a:gd name="T81" fmla="*/ 30 h 140"/>
                  <a:gd name="T82" fmla="*/ 12 w 241"/>
                  <a:gd name="T83" fmla="*/ 128 h 140"/>
                  <a:gd name="T84" fmla="*/ 2 w 241"/>
                  <a:gd name="T85" fmla="*/ 138 h 140"/>
                  <a:gd name="T86" fmla="*/ 102 w 241"/>
                  <a:gd name="T87" fmla="*/ 138 h 140"/>
                  <a:gd name="T88" fmla="*/ 91 w 241"/>
                  <a:gd name="T89" fmla="*/ 112 h 140"/>
                  <a:gd name="T90" fmla="*/ 43 w 241"/>
                  <a:gd name="T91" fmla="*/ 48 h 140"/>
                  <a:gd name="T92" fmla="*/ 40 w 241"/>
                  <a:gd name="T93" fmla="*/ 73 h 140"/>
                  <a:gd name="T94" fmla="*/ 89 w 241"/>
                  <a:gd name="T95" fmla="*/ 138 h 140"/>
                  <a:gd name="T96" fmla="*/ 169 w 241"/>
                  <a:gd name="T97" fmla="*/ 129 h 140"/>
                  <a:gd name="T98" fmla="*/ 164 w 241"/>
                  <a:gd name="T99" fmla="*/ 88 h 140"/>
                  <a:gd name="T100" fmla="*/ 167 w 241"/>
                  <a:gd name="T101" fmla="*/ 48 h 140"/>
                  <a:gd name="T102" fmla="*/ 241 w 241"/>
                  <a:gd name="T103" fmla="*/ 58 h 140"/>
                  <a:gd name="T104" fmla="*/ 179 w 241"/>
                  <a:gd name="T105" fmla="*/ 58 h 140"/>
                  <a:gd name="T106" fmla="*/ 215 w 241"/>
                  <a:gd name="T107" fmla="*/ 5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41" h="140">
                    <a:moveTo>
                      <a:pt x="65" y="37"/>
                    </a:move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2"/>
                      <a:pt x="61" y="10"/>
                      <a:pt x="61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1" y="9"/>
                      <a:pt x="60" y="10"/>
                      <a:pt x="60" y="11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0"/>
                      <a:pt x="34" y="9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8"/>
                      <a:pt x="33" y="11"/>
                      <a:pt x="33" y="14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6" y="28"/>
                      <a:pt x="47" y="30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8" y="29"/>
                      <a:pt x="49" y="27"/>
                      <a:pt x="49" y="27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5" y="37"/>
                      <a:pt x="65" y="37"/>
                      <a:pt x="65" y="37"/>
                    </a:cubicBezTo>
                    <a:close/>
                    <a:moveTo>
                      <a:pt x="78" y="3"/>
                    </a:moveTo>
                    <a:cubicBezTo>
                      <a:pt x="78" y="2"/>
                      <a:pt x="78" y="2"/>
                      <a:pt x="77" y="1"/>
                    </a:cubicBezTo>
                    <a:cubicBezTo>
                      <a:pt x="76" y="1"/>
                      <a:pt x="76" y="1"/>
                      <a:pt x="75" y="1"/>
                    </a:cubicBezTo>
                    <a:cubicBezTo>
                      <a:pt x="74" y="1"/>
                      <a:pt x="74" y="1"/>
                      <a:pt x="73" y="1"/>
                    </a:cubicBezTo>
                    <a:cubicBezTo>
                      <a:pt x="73" y="2"/>
                      <a:pt x="73" y="2"/>
                      <a:pt x="73" y="3"/>
                    </a:cubicBezTo>
                    <a:cubicBezTo>
                      <a:pt x="73" y="4"/>
                      <a:pt x="73" y="5"/>
                      <a:pt x="73" y="5"/>
                    </a:cubicBezTo>
                    <a:cubicBezTo>
                      <a:pt x="74" y="6"/>
                      <a:pt x="74" y="6"/>
                      <a:pt x="75" y="6"/>
                    </a:cubicBezTo>
                    <a:cubicBezTo>
                      <a:pt x="76" y="6"/>
                      <a:pt x="76" y="6"/>
                      <a:pt x="77" y="5"/>
                    </a:cubicBezTo>
                    <a:cubicBezTo>
                      <a:pt x="78" y="5"/>
                      <a:pt x="78" y="4"/>
                      <a:pt x="78" y="3"/>
                    </a:cubicBezTo>
                    <a:close/>
                    <a:moveTo>
                      <a:pt x="77" y="37"/>
                    </a:moveTo>
                    <a:cubicBezTo>
                      <a:pt x="77" y="37"/>
                      <a:pt x="77" y="37"/>
                      <a:pt x="77" y="37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77" y="12"/>
                      <a:pt x="77" y="12"/>
                      <a:pt x="73" y="12"/>
                    </a:cubicBezTo>
                    <a:cubicBezTo>
                      <a:pt x="73" y="12"/>
                      <a:pt x="73" y="12"/>
                      <a:pt x="73" y="37"/>
                    </a:cubicBezTo>
                    <a:cubicBezTo>
                      <a:pt x="73" y="37"/>
                      <a:pt x="73" y="37"/>
                      <a:pt x="77" y="37"/>
                    </a:cubicBezTo>
                    <a:close/>
                    <a:moveTo>
                      <a:pt x="102" y="36"/>
                    </a:moveTo>
                    <a:cubicBezTo>
                      <a:pt x="102" y="36"/>
                      <a:pt x="102" y="36"/>
                      <a:pt x="102" y="36"/>
                    </a:cubicBezTo>
                    <a:cubicBezTo>
                      <a:pt x="102" y="32"/>
                      <a:pt x="102" y="32"/>
                      <a:pt x="102" y="32"/>
                    </a:cubicBezTo>
                    <a:cubicBezTo>
                      <a:pt x="99" y="34"/>
                      <a:pt x="98" y="34"/>
                      <a:pt x="95" y="34"/>
                    </a:cubicBezTo>
                    <a:cubicBezTo>
                      <a:pt x="93" y="34"/>
                      <a:pt x="91" y="34"/>
                      <a:pt x="89" y="32"/>
                    </a:cubicBezTo>
                    <a:cubicBezTo>
                      <a:pt x="88" y="30"/>
                      <a:pt x="87" y="28"/>
                      <a:pt x="87" y="25"/>
                    </a:cubicBezTo>
                    <a:cubicBezTo>
                      <a:pt x="87" y="22"/>
                      <a:pt x="88" y="19"/>
                      <a:pt x="89" y="18"/>
                    </a:cubicBezTo>
                    <a:cubicBezTo>
                      <a:pt x="91" y="16"/>
                      <a:pt x="93" y="15"/>
                      <a:pt x="95" y="15"/>
                    </a:cubicBezTo>
                    <a:cubicBezTo>
                      <a:pt x="98" y="15"/>
                      <a:pt x="100" y="16"/>
                      <a:pt x="102" y="17"/>
                    </a:cubicBezTo>
                    <a:cubicBezTo>
                      <a:pt x="102" y="17"/>
                      <a:pt x="102" y="17"/>
                      <a:pt x="102" y="13"/>
                    </a:cubicBezTo>
                    <a:cubicBezTo>
                      <a:pt x="100" y="12"/>
                      <a:pt x="98" y="12"/>
                      <a:pt x="96" y="12"/>
                    </a:cubicBezTo>
                    <a:cubicBezTo>
                      <a:pt x="92" y="12"/>
                      <a:pt x="89" y="13"/>
                      <a:pt x="87" y="15"/>
                    </a:cubicBezTo>
                    <a:cubicBezTo>
                      <a:pt x="84" y="18"/>
                      <a:pt x="83" y="21"/>
                      <a:pt x="83" y="25"/>
                    </a:cubicBezTo>
                    <a:cubicBezTo>
                      <a:pt x="83" y="29"/>
                      <a:pt x="84" y="32"/>
                      <a:pt x="86" y="34"/>
                    </a:cubicBezTo>
                    <a:cubicBezTo>
                      <a:pt x="88" y="37"/>
                      <a:pt x="91" y="38"/>
                      <a:pt x="95" y="38"/>
                    </a:cubicBezTo>
                    <a:cubicBezTo>
                      <a:pt x="97" y="38"/>
                      <a:pt x="99" y="37"/>
                      <a:pt x="102" y="36"/>
                    </a:cubicBezTo>
                    <a:close/>
                    <a:moveTo>
                      <a:pt x="120" y="16"/>
                    </a:move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2"/>
                      <a:pt x="120" y="12"/>
                      <a:pt x="120" y="12"/>
                    </a:cubicBezTo>
                    <a:cubicBezTo>
                      <a:pt x="119" y="12"/>
                      <a:pt x="119" y="12"/>
                      <a:pt x="118" y="12"/>
                    </a:cubicBezTo>
                    <a:cubicBezTo>
                      <a:pt x="116" y="12"/>
                      <a:pt x="115" y="12"/>
                      <a:pt x="114" y="13"/>
                    </a:cubicBezTo>
                    <a:cubicBezTo>
                      <a:pt x="113" y="14"/>
                      <a:pt x="112" y="16"/>
                      <a:pt x="111" y="18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8"/>
                      <a:pt x="111" y="18"/>
                      <a:pt x="111" y="12"/>
                    </a:cubicBezTo>
                    <a:cubicBezTo>
                      <a:pt x="111" y="12"/>
                      <a:pt x="111" y="12"/>
                      <a:pt x="107" y="12"/>
                    </a:cubicBezTo>
                    <a:cubicBezTo>
                      <a:pt x="107" y="12"/>
                      <a:pt x="107" y="12"/>
                      <a:pt x="107" y="37"/>
                    </a:cubicBezTo>
                    <a:cubicBezTo>
                      <a:pt x="107" y="37"/>
                      <a:pt x="107" y="37"/>
                      <a:pt x="111" y="37"/>
                    </a:cubicBezTo>
                    <a:cubicBezTo>
                      <a:pt x="111" y="37"/>
                      <a:pt x="111" y="37"/>
                      <a:pt x="111" y="25"/>
                    </a:cubicBezTo>
                    <a:cubicBezTo>
                      <a:pt x="111" y="22"/>
                      <a:pt x="111" y="19"/>
                      <a:pt x="113" y="18"/>
                    </a:cubicBezTo>
                    <a:cubicBezTo>
                      <a:pt x="114" y="16"/>
                      <a:pt x="115" y="15"/>
                      <a:pt x="117" y="15"/>
                    </a:cubicBezTo>
                    <a:cubicBezTo>
                      <a:pt x="118" y="15"/>
                      <a:pt x="119" y="16"/>
                      <a:pt x="120" y="16"/>
                    </a:cubicBezTo>
                    <a:close/>
                    <a:moveTo>
                      <a:pt x="143" y="15"/>
                    </a:moveTo>
                    <a:cubicBezTo>
                      <a:pt x="141" y="13"/>
                      <a:pt x="138" y="12"/>
                      <a:pt x="134" y="12"/>
                    </a:cubicBezTo>
                    <a:cubicBezTo>
                      <a:pt x="130" y="12"/>
                      <a:pt x="127" y="13"/>
                      <a:pt x="125" y="15"/>
                    </a:cubicBezTo>
                    <a:cubicBezTo>
                      <a:pt x="123" y="17"/>
                      <a:pt x="121" y="21"/>
                      <a:pt x="121" y="25"/>
                    </a:cubicBezTo>
                    <a:cubicBezTo>
                      <a:pt x="121" y="29"/>
                      <a:pt x="123" y="32"/>
                      <a:pt x="124" y="34"/>
                    </a:cubicBezTo>
                    <a:cubicBezTo>
                      <a:pt x="127" y="37"/>
                      <a:pt x="130" y="38"/>
                      <a:pt x="133" y="38"/>
                    </a:cubicBezTo>
                    <a:cubicBezTo>
                      <a:pt x="137" y="38"/>
                      <a:pt x="140" y="37"/>
                      <a:pt x="143" y="34"/>
                    </a:cubicBezTo>
                    <a:cubicBezTo>
                      <a:pt x="145" y="32"/>
                      <a:pt x="146" y="29"/>
                      <a:pt x="146" y="25"/>
                    </a:cubicBezTo>
                    <a:cubicBezTo>
                      <a:pt x="146" y="21"/>
                      <a:pt x="145" y="18"/>
                      <a:pt x="143" y="15"/>
                    </a:cubicBezTo>
                    <a:close/>
                    <a:moveTo>
                      <a:pt x="140" y="32"/>
                    </a:moveTo>
                    <a:cubicBezTo>
                      <a:pt x="138" y="34"/>
                      <a:pt x="136" y="34"/>
                      <a:pt x="134" y="34"/>
                    </a:cubicBezTo>
                    <a:cubicBezTo>
                      <a:pt x="131" y="34"/>
                      <a:pt x="129" y="34"/>
                      <a:pt x="127" y="32"/>
                    </a:cubicBezTo>
                    <a:cubicBezTo>
                      <a:pt x="126" y="30"/>
                      <a:pt x="125" y="28"/>
                      <a:pt x="125" y="25"/>
                    </a:cubicBezTo>
                    <a:cubicBezTo>
                      <a:pt x="125" y="22"/>
                      <a:pt x="126" y="19"/>
                      <a:pt x="128" y="18"/>
                    </a:cubicBezTo>
                    <a:cubicBezTo>
                      <a:pt x="129" y="16"/>
                      <a:pt x="131" y="15"/>
                      <a:pt x="134" y="15"/>
                    </a:cubicBezTo>
                    <a:cubicBezTo>
                      <a:pt x="136" y="15"/>
                      <a:pt x="138" y="16"/>
                      <a:pt x="140" y="18"/>
                    </a:cubicBezTo>
                    <a:cubicBezTo>
                      <a:pt x="141" y="19"/>
                      <a:pt x="142" y="22"/>
                      <a:pt x="142" y="25"/>
                    </a:cubicBezTo>
                    <a:cubicBezTo>
                      <a:pt x="142" y="28"/>
                      <a:pt x="141" y="30"/>
                      <a:pt x="140" y="32"/>
                    </a:cubicBezTo>
                    <a:close/>
                    <a:moveTo>
                      <a:pt x="165" y="30"/>
                    </a:moveTo>
                    <a:cubicBezTo>
                      <a:pt x="165" y="29"/>
                      <a:pt x="164" y="27"/>
                      <a:pt x="164" y="26"/>
                    </a:cubicBezTo>
                    <a:cubicBezTo>
                      <a:pt x="162" y="25"/>
                      <a:pt x="161" y="24"/>
                      <a:pt x="159" y="23"/>
                    </a:cubicBezTo>
                    <a:cubicBezTo>
                      <a:pt x="157" y="22"/>
                      <a:pt x="155" y="22"/>
                      <a:pt x="155" y="21"/>
                    </a:cubicBezTo>
                    <a:cubicBezTo>
                      <a:pt x="154" y="21"/>
                      <a:pt x="154" y="20"/>
                      <a:pt x="154" y="18"/>
                    </a:cubicBezTo>
                    <a:cubicBezTo>
                      <a:pt x="154" y="18"/>
                      <a:pt x="154" y="17"/>
                      <a:pt x="155" y="16"/>
                    </a:cubicBezTo>
                    <a:cubicBezTo>
                      <a:pt x="156" y="15"/>
                      <a:pt x="157" y="15"/>
                      <a:pt x="158" y="15"/>
                    </a:cubicBezTo>
                    <a:cubicBezTo>
                      <a:pt x="160" y="15"/>
                      <a:pt x="162" y="16"/>
                      <a:pt x="164" y="17"/>
                    </a:cubicBezTo>
                    <a:cubicBezTo>
                      <a:pt x="164" y="17"/>
                      <a:pt x="164" y="17"/>
                      <a:pt x="164" y="13"/>
                    </a:cubicBezTo>
                    <a:cubicBezTo>
                      <a:pt x="163" y="12"/>
                      <a:pt x="161" y="12"/>
                      <a:pt x="159" y="12"/>
                    </a:cubicBezTo>
                    <a:cubicBezTo>
                      <a:pt x="156" y="12"/>
                      <a:pt x="154" y="12"/>
                      <a:pt x="152" y="14"/>
                    </a:cubicBezTo>
                    <a:cubicBezTo>
                      <a:pt x="151" y="15"/>
                      <a:pt x="150" y="17"/>
                      <a:pt x="150" y="19"/>
                    </a:cubicBezTo>
                    <a:cubicBezTo>
                      <a:pt x="150" y="21"/>
                      <a:pt x="151" y="22"/>
                      <a:pt x="151" y="23"/>
                    </a:cubicBezTo>
                    <a:cubicBezTo>
                      <a:pt x="152" y="24"/>
                      <a:pt x="154" y="25"/>
                      <a:pt x="156" y="26"/>
                    </a:cubicBezTo>
                    <a:cubicBezTo>
                      <a:pt x="158" y="27"/>
                      <a:pt x="160" y="28"/>
                      <a:pt x="160" y="29"/>
                    </a:cubicBezTo>
                    <a:cubicBezTo>
                      <a:pt x="161" y="29"/>
                      <a:pt x="161" y="30"/>
                      <a:pt x="161" y="31"/>
                    </a:cubicBezTo>
                    <a:cubicBezTo>
                      <a:pt x="161" y="33"/>
                      <a:pt x="160" y="34"/>
                      <a:pt x="156" y="34"/>
                    </a:cubicBezTo>
                    <a:cubicBezTo>
                      <a:pt x="154" y="34"/>
                      <a:pt x="152" y="34"/>
                      <a:pt x="150" y="32"/>
                    </a:cubicBezTo>
                    <a:cubicBezTo>
                      <a:pt x="150" y="32"/>
                      <a:pt x="150" y="32"/>
                      <a:pt x="150" y="36"/>
                    </a:cubicBezTo>
                    <a:cubicBezTo>
                      <a:pt x="151" y="37"/>
                      <a:pt x="154" y="38"/>
                      <a:pt x="156" y="38"/>
                    </a:cubicBezTo>
                    <a:cubicBezTo>
                      <a:pt x="159" y="38"/>
                      <a:pt x="161" y="37"/>
                      <a:pt x="163" y="36"/>
                    </a:cubicBezTo>
                    <a:cubicBezTo>
                      <a:pt x="164" y="34"/>
                      <a:pt x="165" y="33"/>
                      <a:pt x="165" y="30"/>
                    </a:cubicBezTo>
                    <a:close/>
                    <a:moveTo>
                      <a:pt x="190" y="15"/>
                    </a:moveTo>
                    <a:cubicBezTo>
                      <a:pt x="188" y="13"/>
                      <a:pt x="185" y="12"/>
                      <a:pt x="181" y="12"/>
                    </a:cubicBezTo>
                    <a:cubicBezTo>
                      <a:pt x="177" y="12"/>
                      <a:pt x="175" y="13"/>
                      <a:pt x="172" y="15"/>
                    </a:cubicBezTo>
                    <a:cubicBezTo>
                      <a:pt x="170" y="17"/>
                      <a:pt x="168" y="21"/>
                      <a:pt x="168" y="25"/>
                    </a:cubicBezTo>
                    <a:cubicBezTo>
                      <a:pt x="168" y="29"/>
                      <a:pt x="170" y="32"/>
                      <a:pt x="172" y="34"/>
                    </a:cubicBezTo>
                    <a:cubicBezTo>
                      <a:pt x="174" y="37"/>
                      <a:pt x="177" y="38"/>
                      <a:pt x="181" y="38"/>
                    </a:cubicBezTo>
                    <a:cubicBezTo>
                      <a:pt x="184" y="38"/>
                      <a:pt x="188" y="37"/>
                      <a:pt x="190" y="34"/>
                    </a:cubicBezTo>
                    <a:cubicBezTo>
                      <a:pt x="192" y="32"/>
                      <a:pt x="193" y="29"/>
                      <a:pt x="193" y="25"/>
                    </a:cubicBezTo>
                    <a:cubicBezTo>
                      <a:pt x="193" y="21"/>
                      <a:pt x="192" y="18"/>
                      <a:pt x="190" y="15"/>
                    </a:cubicBezTo>
                    <a:close/>
                    <a:moveTo>
                      <a:pt x="187" y="32"/>
                    </a:moveTo>
                    <a:cubicBezTo>
                      <a:pt x="186" y="34"/>
                      <a:pt x="184" y="34"/>
                      <a:pt x="181" y="34"/>
                    </a:cubicBezTo>
                    <a:cubicBezTo>
                      <a:pt x="179" y="34"/>
                      <a:pt x="176" y="34"/>
                      <a:pt x="175" y="32"/>
                    </a:cubicBezTo>
                    <a:cubicBezTo>
                      <a:pt x="173" y="30"/>
                      <a:pt x="173" y="28"/>
                      <a:pt x="173" y="25"/>
                    </a:cubicBezTo>
                    <a:cubicBezTo>
                      <a:pt x="173" y="22"/>
                      <a:pt x="173" y="19"/>
                      <a:pt x="175" y="18"/>
                    </a:cubicBezTo>
                    <a:cubicBezTo>
                      <a:pt x="176" y="16"/>
                      <a:pt x="179" y="15"/>
                      <a:pt x="181" y="15"/>
                    </a:cubicBezTo>
                    <a:cubicBezTo>
                      <a:pt x="184" y="15"/>
                      <a:pt x="185" y="16"/>
                      <a:pt x="187" y="18"/>
                    </a:cubicBezTo>
                    <a:cubicBezTo>
                      <a:pt x="188" y="19"/>
                      <a:pt x="189" y="22"/>
                      <a:pt x="189" y="25"/>
                    </a:cubicBezTo>
                    <a:cubicBezTo>
                      <a:pt x="189" y="28"/>
                      <a:pt x="188" y="30"/>
                      <a:pt x="187" y="32"/>
                    </a:cubicBezTo>
                    <a:close/>
                    <a:moveTo>
                      <a:pt x="210" y="4"/>
                    </a:moveTo>
                    <a:cubicBezTo>
                      <a:pt x="210" y="4"/>
                      <a:pt x="210" y="4"/>
                      <a:pt x="210" y="4"/>
                    </a:cubicBezTo>
                    <a:cubicBezTo>
                      <a:pt x="210" y="0"/>
                      <a:pt x="210" y="0"/>
                      <a:pt x="210" y="0"/>
                    </a:cubicBezTo>
                    <a:cubicBezTo>
                      <a:pt x="209" y="0"/>
                      <a:pt x="208" y="0"/>
                      <a:pt x="207" y="0"/>
                    </a:cubicBezTo>
                    <a:cubicBezTo>
                      <a:pt x="205" y="0"/>
                      <a:pt x="204" y="0"/>
                      <a:pt x="202" y="2"/>
                    </a:cubicBezTo>
                    <a:cubicBezTo>
                      <a:pt x="200" y="3"/>
                      <a:pt x="200" y="6"/>
                      <a:pt x="200" y="8"/>
                    </a:cubicBezTo>
                    <a:cubicBezTo>
                      <a:pt x="200" y="8"/>
                      <a:pt x="200" y="8"/>
                      <a:pt x="200" y="12"/>
                    </a:cubicBezTo>
                    <a:cubicBezTo>
                      <a:pt x="200" y="12"/>
                      <a:pt x="200" y="12"/>
                      <a:pt x="195" y="12"/>
                    </a:cubicBezTo>
                    <a:cubicBezTo>
                      <a:pt x="195" y="12"/>
                      <a:pt x="195" y="12"/>
                      <a:pt x="195" y="16"/>
                    </a:cubicBezTo>
                    <a:cubicBezTo>
                      <a:pt x="195" y="16"/>
                      <a:pt x="195" y="16"/>
                      <a:pt x="200" y="16"/>
                    </a:cubicBezTo>
                    <a:cubicBezTo>
                      <a:pt x="200" y="16"/>
                      <a:pt x="200" y="16"/>
                      <a:pt x="200" y="37"/>
                    </a:cubicBezTo>
                    <a:cubicBezTo>
                      <a:pt x="200" y="37"/>
                      <a:pt x="200" y="37"/>
                      <a:pt x="204" y="37"/>
                    </a:cubicBezTo>
                    <a:cubicBezTo>
                      <a:pt x="204" y="37"/>
                      <a:pt x="204" y="37"/>
                      <a:pt x="204" y="16"/>
                    </a:cubicBezTo>
                    <a:cubicBezTo>
                      <a:pt x="204" y="16"/>
                      <a:pt x="204" y="16"/>
                      <a:pt x="209" y="16"/>
                    </a:cubicBezTo>
                    <a:cubicBezTo>
                      <a:pt x="209" y="16"/>
                      <a:pt x="209" y="16"/>
                      <a:pt x="209" y="12"/>
                    </a:cubicBezTo>
                    <a:cubicBezTo>
                      <a:pt x="209" y="12"/>
                      <a:pt x="209" y="12"/>
                      <a:pt x="204" y="12"/>
                    </a:cubicBezTo>
                    <a:cubicBezTo>
                      <a:pt x="204" y="12"/>
                      <a:pt x="204" y="12"/>
                      <a:pt x="204" y="8"/>
                    </a:cubicBezTo>
                    <a:cubicBezTo>
                      <a:pt x="204" y="5"/>
                      <a:pt x="205" y="3"/>
                      <a:pt x="208" y="3"/>
                    </a:cubicBezTo>
                    <a:cubicBezTo>
                      <a:pt x="208" y="3"/>
                      <a:pt x="209" y="3"/>
                      <a:pt x="210" y="4"/>
                    </a:cubicBezTo>
                    <a:close/>
                    <a:moveTo>
                      <a:pt x="225" y="37"/>
                    </a:moveTo>
                    <a:cubicBezTo>
                      <a:pt x="225" y="37"/>
                      <a:pt x="225" y="37"/>
                      <a:pt x="225" y="37"/>
                    </a:cubicBezTo>
                    <a:cubicBezTo>
                      <a:pt x="225" y="34"/>
                      <a:pt x="225" y="34"/>
                      <a:pt x="225" y="34"/>
                    </a:cubicBezTo>
                    <a:cubicBezTo>
                      <a:pt x="225" y="34"/>
                      <a:pt x="224" y="34"/>
                      <a:pt x="223" y="34"/>
                    </a:cubicBezTo>
                    <a:cubicBezTo>
                      <a:pt x="221" y="34"/>
                      <a:pt x="221" y="34"/>
                      <a:pt x="220" y="33"/>
                    </a:cubicBezTo>
                    <a:cubicBezTo>
                      <a:pt x="220" y="33"/>
                      <a:pt x="219" y="31"/>
                      <a:pt x="219" y="30"/>
                    </a:cubicBezTo>
                    <a:cubicBezTo>
                      <a:pt x="219" y="30"/>
                      <a:pt x="219" y="30"/>
                      <a:pt x="219" y="16"/>
                    </a:cubicBezTo>
                    <a:cubicBezTo>
                      <a:pt x="219" y="16"/>
                      <a:pt x="219" y="16"/>
                      <a:pt x="225" y="16"/>
                    </a:cubicBezTo>
                    <a:cubicBezTo>
                      <a:pt x="225" y="16"/>
                      <a:pt x="225" y="16"/>
                      <a:pt x="225" y="12"/>
                    </a:cubicBezTo>
                    <a:cubicBezTo>
                      <a:pt x="225" y="12"/>
                      <a:pt x="225" y="12"/>
                      <a:pt x="219" y="12"/>
                    </a:cubicBezTo>
                    <a:cubicBezTo>
                      <a:pt x="219" y="12"/>
                      <a:pt x="219" y="12"/>
                      <a:pt x="219" y="5"/>
                    </a:cubicBezTo>
                    <a:cubicBezTo>
                      <a:pt x="218" y="6"/>
                      <a:pt x="217" y="6"/>
                      <a:pt x="215" y="6"/>
                    </a:cubicBezTo>
                    <a:cubicBezTo>
                      <a:pt x="215" y="6"/>
                      <a:pt x="215" y="6"/>
                      <a:pt x="215" y="12"/>
                    </a:cubicBezTo>
                    <a:cubicBezTo>
                      <a:pt x="215" y="12"/>
                      <a:pt x="215" y="12"/>
                      <a:pt x="211" y="12"/>
                    </a:cubicBezTo>
                    <a:cubicBezTo>
                      <a:pt x="211" y="12"/>
                      <a:pt x="211" y="12"/>
                      <a:pt x="211" y="16"/>
                    </a:cubicBezTo>
                    <a:cubicBezTo>
                      <a:pt x="211" y="16"/>
                      <a:pt x="211" y="16"/>
                      <a:pt x="215" y="16"/>
                    </a:cubicBezTo>
                    <a:cubicBezTo>
                      <a:pt x="215" y="16"/>
                      <a:pt x="215" y="16"/>
                      <a:pt x="215" y="30"/>
                    </a:cubicBezTo>
                    <a:cubicBezTo>
                      <a:pt x="215" y="35"/>
                      <a:pt x="217" y="38"/>
                      <a:pt x="222" y="38"/>
                    </a:cubicBezTo>
                    <a:cubicBezTo>
                      <a:pt x="223" y="38"/>
                      <a:pt x="225" y="38"/>
                      <a:pt x="225" y="37"/>
                    </a:cubicBezTo>
                    <a:close/>
                    <a:moveTo>
                      <a:pt x="14" y="133"/>
                    </a:moveTo>
                    <a:cubicBezTo>
                      <a:pt x="14" y="131"/>
                      <a:pt x="14" y="129"/>
                      <a:pt x="12" y="128"/>
                    </a:cubicBezTo>
                    <a:cubicBezTo>
                      <a:pt x="10" y="126"/>
                      <a:pt x="9" y="126"/>
                      <a:pt x="7" y="126"/>
                    </a:cubicBezTo>
                    <a:cubicBezTo>
                      <a:pt x="5" y="126"/>
                      <a:pt x="3" y="126"/>
                      <a:pt x="2" y="128"/>
                    </a:cubicBezTo>
                    <a:cubicBezTo>
                      <a:pt x="1" y="129"/>
                      <a:pt x="0" y="131"/>
                      <a:pt x="0" y="133"/>
                    </a:cubicBezTo>
                    <a:cubicBezTo>
                      <a:pt x="0" y="135"/>
                      <a:pt x="1" y="136"/>
                      <a:pt x="2" y="138"/>
                    </a:cubicBezTo>
                    <a:cubicBezTo>
                      <a:pt x="3" y="139"/>
                      <a:pt x="5" y="140"/>
                      <a:pt x="7" y="140"/>
                    </a:cubicBezTo>
                    <a:cubicBezTo>
                      <a:pt x="9" y="140"/>
                      <a:pt x="10" y="139"/>
                      <a:pt x="12" y="138"/>
                    </a:cubicBezTo>
                    <a:cubicBezTo>
                      <a:pt x="14" y="136"/>
                      <a:pt x="14" y="135"/>
                      <a:pt x="14" y="133"/>
                    </a:cubicBezTo>
                    <a:close/>
                    <a:moveTo>
                      <a:pt x="102" y="138"/>
                    </a:moveTo>
                    <a:cubicBezTo>
                      <a:pt x="102" y="138"/>
                      <a:pt x="102" y="138"/>
                      <a:pt x="102" y="138"/>
                    </a:cubicBezTo>
                    <a:cubicBezTo>
                      <a:pt x="102" y="48"/>
                      <a:pt x="102" y="48"/>
                      <a:pt x="102" y="48"/>
                    </a:cubicBezTo>
                    <a:cubicBezTo>
                      <a:pt x="102" y="48"/>
                      <a:pt x="102" y="48"/>
                      <a:pt x="91" y="48"/>
                    </a:cubicBezTo>
                    <a:cubicBezTo>
                      <a:pt x="91" y="48"/>
                      <a:pt x="91" y="48"/>
                      <a:pt x="91" y="112"/>
                    </a:cubicBezTo>
                    <a:cubicBezTo>
                      <a:pt x="91" y="118"/>
                      <a:pt x="91" y="122"/>
                      <a:pt x="92" y="125"/>
                    </a:cubicBezTo>
                    <a:cubicBezTo>
                      <a:pt x="92" y="125"/>
                      <a:pt x="92" y="125"/>
                      <a:pt x="91" y="125"/>
                    </a:cubicBezTo>
                    <a:cubicBezTo>
                      <a:pt x="91" y="124"/>
                      <a:pt x="90" y="122"/>
                      <a:pt x="88" y="119"/>
                    </a:cubicBezTo>
                    <a:cubicBezTo>
                      <a:pt x="88" y="119"/>
                      <a:pt x="88" y="119"/>
                      <a:pt x="43" y="48"/>
                    </a:cubicBezTo>
                    <a:cubicBezTo>
                      <a:pt x="43" y="48"/>
                      <a:pt x="43" y="48"/>
                      <a:pt x="29" y="48"/>
                    </a:cubicBezTo>
                    <a:cubicBezTo>
                      <a:pt x="29" y="48"/>
                      <a:pt x="29" y="48"/>
                      <a:pt x="29" y="138"/>
                    </a:cubicBezTo>
                    <a:cubicBezTo>
                      <a:pt x="29" y="138"/>
                      <a:pt x="29" y="138"/>
                      <a:pt x="40" y="138"/>
                    </a:cubicBezTo>
                    <a:cubicBezTo>
                      <a:pt x="40" y="138"/>
                      <a:pt x="40" y="138"/>
                      <a:pt x="40" y="73"/>
                    </a:cubicBezTo>
                    <a:cubicBezTo>
                      <a:pt x="40" y="67"/>
                      <a:pt x="40" y="63"/>
                      <a:pt x="39" y="61"/>
                    </a:cubicBezTo>
                    <a:cubicBezTo>
                      <a:pt x="39" y="61"/>
                      <a:pt x="39" y="61"/>
                      <a:pt x="40" y="61"/>
                    </a:cubicBezTo>
                    <a:cubicBezTo>
                      <a:pt x="41" y="63"/>
                      <a:pt x="42" y="65"/>
                      <a:pt x="42" y="67"/>
                    </a:cubicBezTo>
                    <a:cubicBezTo>
                      <a:pt x="42" y="67"/>
                      <a:pt x="42" y="67"/>
                      <a:pt x="89" y="138"/>
                    </a:cubicBezTo>
                    <a:cubicBezTo>
                      <a:pt x="89" y="138"/>
                      <a:pt x="89" y="138"/>
                      <a:pt x="102" y="138"/>
                    </a:cubicBezTo>
                    <a:close/>
                    <a:moveTo>
                      <a:pt x="169" y="138"/>
                    </a:moveTo>
                    <a:cubicBezTo>
                      <a:pt x="169" y="138"/>
                      <a:pt x="169" y="138"/>
                      <a:pt x="169" y="138"/>
                    </a:cubicBezTo>
                    <a:cubicBezTo>
                      <a:pt x="169" y="129"/>
                      <a:pt x="169" y="129"/>
                      <a:pt x="169" y="129"/>
                    </a:cubicBezTo>
                    <a:cubicBezTo>
                      <a:pt x="132" y="129"/>
                      <a:pt x="132" y="129"/>
                      <a:pt x="132" y="129"/>
                    </a:cubicBezTo>
                    <a:cubicBezTo>
                      <a:pt x="132" y="97"/>
                      <a:pt x="132" y="97"/>
                      <a:pt x="132" y="97"/>
                    </a:cubicBezTo>
                    <a:cubicBezTo>
                      <a:pt x="164" y="97"/>
                      <a:pt x="164" y="97"/>
                      <a:pt x="164" y="97"/>
                    </a:cubicBezTo>
                    <a:cubicBezTo>
                      <a:pt x="164" y="88"/>
                      <a:pt x="164" y="88"/>
                      <a:pt x="164" y="88"/>
                    </a:cubicBezTo>
                    <a:cubicBezTo>
                      <a:pt x="132" y="88"/>
                      <a:pt x="132" y="88"/>
                      <a:pt x="132" y="88"/>
                    </a:cubicBezTo>
                    <a:cubicBezTo>
                      <a:pt x="132" y="58"/>
                      <a:pt x="132" y="58"/>
                      <a:pt x="132" y="58"/>
                    </a:cubicBezTo>
                    <a:cubicBezTo>
                      <a:pt x="167" y="58"/>
                      <a:pt x="167" y="58"/>
                      <a:pt x="167" y="58"/>
                    </a:cubicBezTo>
                    <a:cubicBezTo>
                      <a:pt x="167" y="48"/>
                      <a:pt x="167" y="48"/>
                      <a:pt x="167" y="48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138"/>
                      <a:pt x="122" y="138"/>
                      <a:pt x="122" y="138"/>
                    </a:cubicBezTo>
                    <a:cubicBezTo>
                      <a:pt x="169" y="138"/>
                      <a:pt x="169" y="138"/>
                      <a:pt x="169" y="138"/>
                    </a:cubicBezTo>
                    <a:close/>
                    <a:moveTo>
                      <a:pt x="241" y="58"/>
                    </a:moveTo>
                    <a:cubicBezTo>
                      <a:pt x="241" y="58"/>
                      <a:pt x="241" y="58"/>
                      <a:pt x="241" y="58"/>
                    </a:cubicBezTo>
                    <a:cubicBezTo>
                      <a:pt x="241" y="48"/>
                      <a:pt x="241" y="48"/>
                      <a:pt x="241" y="48"/>
                    </a:cubicBezTo>
                    <a:cubicBezTo>
                      <a:pt x="179" y="48"/>
                      <a:pt x="179" y="48"/>
                      <a:pt x="179" y="48"/>
                    </a:cubicBezTo>
                    <a:cubicBezTo>
                      <a:pt x="179" y="58"/>
                      <a:pt x="179" y="58"/>
                      <a:pt x="179" y="58"/>
                    </a:cubicBezTo>
                    <a:cubicBezTo>
                      <a:pt x="205" y="58"/>
                      <a:pt x="205" y="58"/>
                      <a:pt x="205" y="58"/>
                    </a:cubicBezTo>
                    <a:cubicBezTo>
                      <a:pt x="205" y="138"/>
                      <a:pt x="205" y="138"/>
                      <a:pt x="205" y="138"/>
                    </a:cubicBezTo>
                    <a:cubicBezTo>
                      <a:pt x="215" y="138"/>
                      <a:pt x="215" y="138"/>
                      <a:pt x="215" y="138"/>
                    </a:cubicBezTo>
                    <a:cubicBezTo>
                      <a:pt x="215" y="58"/>
                      <a:pt x="215" y="58"/>
                      <a:pt x="215" y="58"/>
                    </a:cubicBezTo>
                    <a:cubicBezTo>
                      <a:pt x="241" y="58"/>
                      <a:pt x="241" y="58"/>
                      <a:pt x="241" y="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644"/>
                <a:endParaRPr lang="en-US" sz="956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9" name="Rectangle 14"/>
            <p:cNvSpPr/>
            <p:nvPr/>
          </p:nvSpPr>
          <p:spPr bwMode="auto">
            <a:xfrm>
              <a:off x="838200" y="3403074"/>
              <a:ext cx="3817061" cy="1167029"/>
            </a:xfrm>
            <a:prstGeom prst="rect">
              <a:avLst/>
            </a:prstGeom>
            <a:solidFill>
              <a:srgbClr val="0069B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4284" tIns="34284" rIns="34284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8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353" kern="0" spc="-3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" pitchFamily="34" charset="0"/>
                </a:rPr>
                <a:t>Shared </a:t>
              </a:r>
              <a:r>
                <a:rPr lang="en-US" sz="2353" kern="0" spc="-38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" pitchFamily="34" charset="0"/>
                </a:rPr>
                <a:t>client </a:t>
              </a:r>
              <a:r>
                <a:rPr lang="en-US" sz="2353" kern="0" spc="-3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" pitchFamily="34" charset="0"/>
                </a:rPr>
                <a:t>app </a:t>
              </a:r>
              <a:r>
                <a:rPr lang="en-US" sz="2353" kern="0" spc="-38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" pitchFamily="34" charset="0"/>
                </a:rPr>
                <a:t>logic</a:t>
              </a:r>
            </a:p>
            <a:p>
              <a:pPr algn="ctr" defTabSz="68548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353" kern="0" spc="-3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" pitchFamily="34" charset="0"/>
                </a:rPr>
                <a:t>i</a:t>
              </a:r>
              <a:r>
                <a:rPr lang="en-US" sz="2353" kern="0" spc="-38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" pitchFamily="34" charset="0"/>
                </a:rPr>
                <a:t>n </a:t>
              </a:r>
              <a:r>
                <a:rPr lang="en-US" sz="2400" b="1" kern="0" spc="-3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C#</a:t>
              </a:r>
              <a:r>
                <a:rPr lang="en-US" sz="1800" kern="0" spc="-3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" pitchFamily="34" charset="0"/>
                </a:rPr>
                <a:t> </a:t>
              </a:r>
              <a:endParaRPr lang="en-US" sz="2353" kern="0" spc="-3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3" name="Group 1"/>
          <p:cNvGrpSpPr/>
          <p:nvPr/>
        </p:nvGrpSpPr>
        <p:grpSpPr>
          <a:xfrm>
            <a:off x="6447854" y="2070201"/>
            <a:ext cx="2914286" cy="3875786"/>
            <a:chOff x="5355467" y="717584"/>
            <a:chExt cx="2914286" cy="3875786"/>
          </a:xfrm>
        </p:grpSpPr>
        <p:sp>
          <p:nvSpPr>
            <p:cNvPr id="34" name="TextBox 56"/>
            <p:cNvSpPr txBox="1"/>
            <p:nvPr/>
          </p:nvSpPr>
          <p:spPr>
            <a:xfrm>
              <a:off x="6254132" y="2472111"/>
              <a:ext cx="1008478" cy="239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72358">
                <a:defRPr/>
              </a:pPr>
              <a:r>
                <a:rPr lang="en-US" sz="956" kern="0" dirty="0">
                  <a:solidFill>
                    <a:srgbClr val="FFFFFF"/>
                  </a:solidFill>
                </a:rPr>
                <a:t>Black Box</a:t>
              </a:r>
            </a:p>
          </p:txBody>
        </p:sp>
        <p:grpSp>
          <p:nvGrpSpPr>
            <p:cNvPr id="35" name="Group 57"/>
            <p:cNvGrpSpPr/>
            <p:nvPr/>
          </p:nvGrpSpPr>
          <p:grpSpPr>
            <a:xfrm>
              <a:off x="5355467" y="1507245"/>
              <a:ext cx="2231561" cy="3086125"/>
              <a:chOff x="993228" y="1680735"/>
              <a:chExt cx="3035078" cy="4987280"/>
            </a:xfrm>
          </p:grpSpPr>
          <p:grpSp>
            <p:nvGrpSpPr>
              <p:cNvPr id="40" name="Group 58"/>
              <p:cNvGrpSpPr/>
              <p:nvPr/>
            </p:nvGrpSpPr>
            <p:grpSpPr>
              <a:xfrm>
                <a:off x="993228" y="1680735"/>
                <a:ext cx="3035078" cy="4753673"/>
                <a:chOff x="993228" y="1680735"/>
                <a:chExt cx="3035078" cy="4753673"/>
              </a:xfrm>
            </p:grpSpPr>
            <p:sp>
              <p:nvSpPr>
                <p:cNvPr id="42" name="Rectangle 60"/>
                <p:cNvSpPr/>
                <p:nvPr/>
              </p:nvSpPr>
              <p:spPr bwMode="auto">
                <a:xfrm>
                  <a:off x="993228" y="2259012"/>
                  <a:ext cx="3035078" cy="2871998"/>
                </a:xfrm>
                <a:prstGeom prst="rect">
                  <a:avLst/>
                </a:prstGeom>
                <a:solidFill>
                  <a:srgbClr val="68217A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64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71" i="1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Down Arrow 61"/>
                <p:cNvSpPr/>
                <p:nvPr/>
              </p:nvSpPr>
              <p:spPr bwMode="auto">
                <a:xfrm>
                  <a:off x="1367287" y="4719956"/>
                  <a:ext cx="484632" cy="978408"/>
                </a:xfrm>
                <a:prstGeom prst="downArrow">
                  <a:avLst/>
                </a:prstGeom>
                <a:solidFill>
                  <a:srgbClr val="68217A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64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65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Down Arrow 62"/>
                <p:cNvSpPr/>
                <p:nvPr/>
              </p:nvSpPr>
              <p:spPr bwMode="auto">
                <a:xfrm>
                  <a:off x="2283737" y="4719956"/>
                  <a:ext cx="484632" cy="978408"/>
                </a:xfrm>
                <a:prstGeom prst="downArrow">
                  <a:avLst/>
                </a:prstGeom>
                <a:solidFill>
                  <a:srgbClr val="68217A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64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65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Down Arrow 63"/>
                <p:cNvSpPr/>
                <p:nvPr/>
              </p:nvSpPr>
              <p:spPr bwMode="auto">
                <a:xfrm>
                  <a:off x="3200187" y="4719956"/>
                  <a:ext cx="484632" cy="978408"/>
                </a:xfrm>
                <a:prstGeom prst="downArrow">
                  <a:avLst/>
                </a:prstGeom>
                <a:solidFill>
                  <a:srgbClr val="68217A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64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65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6" name="Picture 64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8417" y="5702850"/>
                  <a:ext cx="615272" cy="731558"/>
                </a:xfrm>
                <a:prstGeom prst="rect">
                  <a:avLst/>
                </a:prstGeom>
              </p:spPr>
            </p:pic>
            <p:pic>
              <p:nvPicPr>
                <p:cNvPr id="47" name="Picture 65"/>
                <p:cNvPicPr>
                  <a:picLocks noChangeAspect="1"/>
                </p:cNvPicPr>
                <p:nvPr/>
              </p:nvPicPr>
              <p:blipFill>
                <a:blip r:embed="rId9" cstate="screen">
                  <a:duotone>
                    <a:srgbClr val="55C5E9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31271" y="5698364"/>
                  <a:ext cx="563115" cy="674612"/>
                </a:xfrm>
                <a:prstGeom prst="rect">
                  <a:avLst/>
                </a:prstGeom>
              </p:spPr>
            </p:pic>
            <p:sp>
              <p:nvSpPr>
                <p:cNvPr id="48" name="Down Arrow 66"/>
                <p:cNvSpPr/>
                <p:nvPr/>
              </p:nvSpPr>
              <p:spPr bwMode="auto">
                <a:xfrm>
                  <a:off x="2268451" y="1680735"/>
                  <a:ext cx="484632" cy="978408"/>
                </a:xfrm>
                <a:prstGeom prst="downArrow">
                  <a:avLst/>
                </a:prstGeom>
                <a:solidFill>
                  <a:srgbClr val="FFFFFF">
                    <a:lumMod val="85000"/>
                  </a:srgbClr>
                </a:solidFill>
                <a:ln w="285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64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65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41" name="Picture 59"/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8311" y="5469242"/>
                <a:ext cx="1036857" cy="1198773"/>
              </a:xfrm>
              <a:prstGeom prst="rect">
                <a:avLst/>
              </a:prstGeom>
            </p:spPr>
          </p:pic>
        </p:grpSp>
        <p:sp>
          <p:nvSpPr>
            <p:cNvPr id="36" name="Rectangle 67"/>
            <p:cNvSpPr/>
            <p:nvPr/>
          </p:nvSpPr>
          <p:spPr bwMode="auto">
            <a:xfrm>
              <a:off x="5355468" y="717585"/>
              <a:ext cx="2231561" cy="106215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56" kern="0" dirty="0">
                  <a:gradFill>
                    <a:gsLst>
                      <a:gs pos="0">
                        <a:srgbClr val="3F3F3F"/>
                      </a:gs>
                      <a:gs pos="100000">
                        <a:srgbClr val="3F3F3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CSS | HTML</a:t>
              </a:r>
            </a:p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56" kern="0" dirty="0">
                  <a:gradFill>
                    <a:gsLst>
                      <a:gs pos="0">
                        <a:srgbClr val="3F3F3F"/>
                      </a:gs>
                      <a:gs pos="100000">
                        <a:srgbClr val="3F3F3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JavaScript | TypeScript</a:t>
              </a:r>
            </a:p>
          </p:txBody>
        </p:sp>
        <p:pic>
          <p:nvPicPr>
            <p:cNvPr id="37" name="Picture 12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8446" y="2385890"/>
              <a:ext cx="2185604" cy="907355"/>
            </a:xfrm>
            <a:prstGeom prst="rect">
              <a:avLst/>
            </a:prstGeom>
          </p:spPr>
        </p:pic>
        <p:sp>
          <p:nvSpPr>
            <p:cNvPr id="38" name="Rectangle 70"/>
            <p:cNvSpPr/>
            <p:nvPr/>
          </p:nvSpPr>
          <p:spPr bwMode="auto">
            <a:xfrm>
              <a:off x="7678509" y="717584"/>
              <a:ext cx="591244" cy="2924689"/>
            </a:xfrm>
            <a:prstGeom prst="rect">
              <a:avLst/>
            </a:prstGeom>
            <a:solidFill>
              <a:srgbClr val="68217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Picture 71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 rot="5400000">
              <a:off x="6927834" y="1924946"/>
              <a:ext cx="2092594" cy="545652"/>
            </a:xfrm>
            <a:prstGeom prst="rect">
              <a:avLst/>
            </a:prstGeom>
            <a:solidFill>
              <a:srgbClr val="661F79"/>
            </a:solidFill>
            <a:ln>
              <a:noFill/>
              <a:headEnd type="none" w="med" len="med"/>
              <a:tailEnd type="none" w="med" len="med"/>
            </a:ln>
            <a:extLst/>
          </p:spPr>
        </p:pic>
      </p:grpSp>
    </p:spTree>
    <p:extLst>
      <p:ext uri="{BB962C8B-B14F-4D97-AF65-F5344CB8AC3E}">
        <p14:creationId xmlns:p14="http://schemas.microsoft.com/office/powerpoint/2010/main" val="165180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8154" cy="1325563"/>
          </a:xfrm>
        </p:spPr>
        <p:txBody>
          <a:bodyPr/>
          <a:lstStyle/>
          <a:p>
            <a:r>
              <a:rPr lang="en-US" altLang="zh-TW" dirty="0" smtClean="0"/>
              <a:t>Visual Studio Tools for Apache Cordova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41799"/>
          </a:xfrm>
        </p:spPr>
        <p:txBody>
          <a:bodyPr/>
          <a:lstStyle/>
          <a:p>
            <a:r>
              <a:rPr lang="en-US" altLang="zh-TW" dirty="0" smtClean="0"/>
              <a:t>Build apps for iOS, Android, and Windows </a:t>
            </a:r>
          </a:p>
          <a:p>
            <a:r>
              <a:rPr lang="en-US" altLang="zh-TW" dirty="0" smtClean="0"/>
              <a:t>Build mobile apps using HTML, CSS, and JavaScript</a:t>
            </a:r>
          </a:p>
          <a:p>
            <a:r>
              <a:rPr lang="en-US" altLang="zh-TW" dirty="0"/>
              <a:t>Flexibility to use any JavaScript </a:t>
            </a:r>
            <a:r>
              <a:rPr lang="en-US" altLang="zh-TW" dirty="0" smtClean="0"/>
              <a:t>framework</a:t>
            </a:r>
          </a:p>
          <a:p>
            <a:r>
              <a:rPr lang="en-US" altLang="zh-TW" dirty="0"/>
              <a:t>Native device access with support for </a:t>
            </a:r>
            <a:r>
              <a:rPr lang="en-US" altLang="zh-TW" dirty="0" smtClean="0"/>
              <a:t>common</a:t>
            </a:r>
            <a:br>
              <a:rPr lang="en-US" altLang="zh-TW" dirty="0" smtClean="0"/>
            </a:br>
            <a:r>
              <a:rPr lang="en-US" altLang="zh-TW" dirty="0" smtClean="0"/>
              <a:t>and </a:t>
            </a:r>
            <a:r>
              <a:rPr lang="en-US" altLang="zh-TW" dirty="0"/>
              <a:t>custom plug-ins exposed as JavaScript APIs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7889" y="5367424"/>
            <a:ext cx="5543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https://www.visualstudio.com/en-US/explore/cordova-vs</a:t>
            </a:r>
            <a:endParaRPr lang="zh-TW" altLang="en-US" dirty="0"/>
          </a:p>
        </p:txBody>
      </p:sp>
      <p:pic>
        <p:nvPicPr>
          <p:cNvPr id="1028" name="Picture 4" descr="https://cordova.apache.org/images/cordova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827" y="3832679"/>
            <a:ext cx="2344284" cy="234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24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2543" cy="1325563"/>
          </a:xfrm>
        </p:spPr>
        <p:txBody>
          <a:bodyPr/>
          <a:lstStyle/>
          <a:p>
            <a:r>
              <a:rPr lang="en-US" altLang="zh-TW" dirty="0"/>
              <a:t>Visual Studio Tools for Apache Cordova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封</a:t>
            </a:r>
            <a:r>
              <a:rPr lang="zh-TW" altLang="en-US" dirty="0"/>
              <a:t>装</a:t>
            </a:r>
            <a:r>
              <a:rPr lang="en-US" altLang="zh-TW" dirty="0"/>
              <a:t>Native</a:t>
            </a:r>
            <a:r>
              <a:rPr lang="zh-TW" altLang="en-US" dirty="0"/>
              <a:t>的功能</a:t>
            </a:r>
            <a:r>
              <a:rPr lang="zh-TW" altLang="en-US" dirty="0" smtClean="0"/>
              <a:t>，</a:t>
            </a:r>
            <a:r>
              <a:rPr lang="zh-TW" altLang="en-US" dirty="0"/>
              <a:t>提供</a:t>
            </a:r>
            <a:r>
              <a:rPr lang="zh-TW" altLang="en-US" dirty="0" smtClean="0"/>
              <a:t>跨平台一致性</a:t>
            </a:r>
            <a:r>
              <a:rPr lang="en-US" altLang="zh-TW" dirty="0" smtClean="0"/>
              <a:t>Device API</a:t>
            </a:r>
          </a:p>
          <a:p>
            <a:r>
              <a:rPr lang="zh-TW" altLang="en-US" dirty="0" smtClean="0"/>
              <a:t>將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CSS</a:t>
            </a:r>
            <a:r>
              <a:rPr lang="zh-TW" altLang="en-US" dirty="0" smtClean="0"/>
              <a:t>、</a:t>
            </a:r>
            <a:r>
              <a:rPr lang="en-US" altLang="zh-TW" dirty="0" smtClean="0"/>
              <a:t>JavaScript </a:t>
            </a:r>
            <a:r>
              <a:rPr lang="zh-TW" altLang="en-US" dirty="0" smtClean="0"/>
              <a:t>打包成</a:t>
            </a:r>
            <a:r>
              <a:rPr lang="en-US" altLang="zh-TW" dirty="0" smtClean="0"/>
              <a:t>APP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70" y="3048000"/>
            <a:ext cx="5586626" cy="277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5"/>
          <p:cNvGrpSpPr/>
          <p:nvPr/>
        </p:nvGrpSpPr>
        <p:grpSpPr>
          <a:xfrm>
            <a:off x="1696969" y="4688993"/>
            <a:ext cx="9570663" cy="1028333"/>
            <a:chOff x="1722438" y="5561226"/>
            <a:chExt cx="9762575" cy="1048953"/>
          </a:xfrm>
        </p:grpSpPr>
        <p:sp>
          <p:nvSpPr>
            <p:cNvPr id="40" name="Rectangle 6"/>
            <p:cNvSpPr/>
            <p:nvPr/>
          </p:nvSpPr>
          <p:spPr bwMode="auto">
            <a:xfrm>
              <a:off x="1722438" y="5866128"/>
              <a:ext cx="4419599" cy="74405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7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Active Directory,</a:t>
              </a:r>
            </a:p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7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Office 365</a:t>
              </a:r>
            </a:p>
          </p:txBody>
        </p:sp>
        <p:sp>
          <p:nvSpPr>
            <p:cNvPr id="41" name="Rectangle 10"/>
            <p:cNvSpPr/>
            <p:nvPr/>
          </p:nvSpPr>
          <p:spPr bwMode="auto">
            <a:xfrm>
              <a:off x="6307621" y="5865893"/>
              <a:ext cx="5177392" cy="744252"/>
            </a:xfrm>
            <a:prstGeom prst="rect">
              <a:avLst/>
            </a:prstGeom>
            <a:solidFill>
              <a:srgbClr val="0069B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89642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RESTful</a:t>
              </a:r>
              <a:r>
                <a: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end-points</a:t>
              </a:r>
            </a:p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7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Mobile Services, Web API, etc.</a:t>
              </a:r>
            </a:p>
          </p:txBody>
        </p:sp>
        <p:sp>
          <p:nvSpPr>
            <p:cNvPr id="42" name="TextBox 15"/>
            <p:cNvSpPr txBox="1"/>
            <p:nvPr/>
          </p:nvSpPr>
          <p:spPr>
            <a:xfrm>
              <a:off x="2789237" y="5561226"/>
              <a:ext cx="2634142" cy="45063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</a:pPr>
              <a:r>
                <a:rPr lang="en-US" sz="1078" b="1" dirty="0">
                  <a:solidFill>
                    <a:srgbClr val="505050"/>
                  </a:solidFill>
                </a:rPr>
                <a:t>Microsoft Services</a:t>
              </a:r>
            </a:p>
          </p:txBody>
        </p:sp>
        <p:sp>
          <p:nvSpPr>
            <p:cNvPr id="43" name="TextBox 17"/>
            <p:cNvSpPr txBox="1"/>
            <p:nvPr/>
          </p:nvSpPr>
          <p:spPr>
            <a:xfrm>
              <a:off x="7742237" y="5561226"/>
              <a:ext cx="2228159" cy="45063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</a:pPr>
              <a:r>
                <a:rPr lang="en-US" sz="1078" b="1" dirty="0">
                  <a:solidFill>
                    <a:srgbClr val="505050"/>
                  </a:solidFill>
                </a:rPr>
                <a:t>Custom API’s</a:t>
              </a:r>
            </a:p>
          </p:txBody>
        </p:sp>
      </p:grpSp>
      <p:sp>
        <p:nvSpPr>
          <p:cNvPr id="44" name="Rectangle 164"/>
          <p:cNvSpPr/>
          <p:nvPr/>
        </p:nvSpPr>
        <p:spPr bwMode="auto">
          <a:xfrm rot="16200000">
            <a:off x="-1454120" y="2751058"/>
            <a:ext cx="4910686" cy="1043975"/>
          </a:xfrm>
          <a:prstGeom prst="rect">
            <a:avLst/>
          </a:prstGeom>
          <a:solidFill>
            <a:srgbClr val="67297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" name="Picture 6" descr="C:\temp\VS_Wht_rg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-540315" y="2818785"/>
            <a:ext cx="3028742" cy="848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9"/>
          <p:cNvGrpSpPr/>
          <p:nvPr/>
        </p:nvGrpSpPr>
        <p:grpSpPr>
          <a:xfrm>
            <a:off x="1696967" y="503619"/>
            <a:ext cx="9636567" cy="1829283"/>
            <a:chOff x="1722437" y="1291927"/>
            <a:chExt cx="9829800" cy="1865964"/>
          </a:xfrm>
        </p:grpSpPr>
        <p:sp>
          <p:nvSpPr>
            <p:cNvPr id="47" name="Down Arrow 87"/>
            <p:cNvSpPr/>
            <p:nvPr/>
          </p:nvSpPr>
          <p:spPr bwMode="auto">
            <a:xfrm>
              <a:off x="2791606" y="1973262"/>
              <a:ext cx="226231" cy="377219"/>
            </a:xfrm>
            <a:prstGeom prst="downArrow">
              <a:avLst/>
            </a:prstGeom>
            <a:solidFill>
              <a:srgbClr val="1BA6D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Down Arrow 88"/>
            <p:cNvSpPr/>
            <p:nvPr/>
          </p:nvSpPr>
          <p:spPr bwMode="auto">
            <a:xfrm>
              <a:off x="5077606" y="1973262"/>
              <a:ext cx="226231" cy="377219"/>
            </a:xfrm>
            <a:prstGeom prst="downArrow">
              <a:avLst/>
            </a:prstGeom>
            <a:solidFill>
              <a:srgbClr val="1BA6D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Down Arrow 89"/>
            <p:cNvSpPr/>
            <p:nvPr/>
          </p:nvSpPr>
          <p:spPr bwMode="auto">
            <a:xfrm>
              <a:off x="7361237" y="1973262"/>
              <a:ext cx="226231" cy="377219"/>
            </a:xfrm>
            <a:prstGeom prst="downArrow">
              <a:avLst/>
            </a:prstGeom>
            <a:solidFill>
              <a:srgbClr val="1BA6D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3"/>
            <p:cNvSpPr/>
            <p:nvPr/>
          </p:nvSpPr>
          <p:spPr bwMode="auto">
            <a:xfrm>
              <a:off x="1722437" y="1632665"/>
              <a:ext cx="6919127" cy="533400"/>
            </a:xfrm>
            <a:prstGeom prst="rect">
              <a:avLst/>
            </a:prstGeom>
            <a:solidFill>
              <a:srgbClr val="1BA6D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15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HTML &amp; CSS</a:t>
              </a:r>
            </a:p>
          </p:txBody>
        </p:sp>
        <p:sp>
          <p:nvSpPr>
            <p:cNvPr id="51" name="Rectangle 4"/>
            <p:cNvSpPr/>
            <p:nvPr/>
          </p:nvSpPr>
          <p:spPr bwMode="auto">
            <a:xfrm>
              <a:off x="8885237" y="1612309"/>
              <a:ext cx="2599776" cy="1545582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56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JavaScript</a:t>
              </a:r>
            </a:p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56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or</a:t>
              </a:r>
            </a:p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568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TypeScript</a:t>
              </a:r>
              <a:endParaRPr lang="en-US" sz="1568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8787130" y="1291927"/>
              <a:ext cx="2765107" cy="45063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</a:pPr>
              <a:r>
                <a:rPr lang="en-US" sz="1078" b="1" dirty="0">
                  <a:solidFill>
                    <a:srgbClr val="505050"/>
                  </a:solidFill>
                </a:rPr>
                <a:t>Application Logic</a:t>
              </a:r>
            </a:p>
          </p:txBody>
        </p:sp>
        <p:sp>
          <p:nvSpPr>
            <p:cNvPr id="53" name="Rectangle 12"/>
            <p:cNvSpPr/>
            <p:nvPr/>
          </p:nvSpPr>
          <p:spPr bwMode="auto">
            <a:xfrm>
              <a:off x="1722438" y="2629057"/>
              <a:ext cx="2251240" cy="528834"/>
            </a:xfrm>
            <a:prstGeom prst="rect">
              <a:avLst/>
            </a:prstGeom>
            <a:solidFill>
              <a:srgbClr val="1BA6D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AngularJS</a:t>
              </a:r>
            </a:p>
          </p:txBody>
        </p:sp>
        <p:sp>
          <p:nvSpPr>
            <p:cNvPr id="54" name="Rectangle 13"/>
            <p:cNvSpPr/>
            <p:nvPr/>
          </p:nvSpPr>
          <p:spPr bwMode="auto">
            <a:xfrm>
              <a:off x="4056381" y="2629057"/>
              <a:ext cx="2251240" cy="528834"/>
            </a:xfrm>
            <a:prstGeom prst="rect">
              <a:avLst/>
            </a:prstGeom>
            <a:solidFill>
              <a:srgbClr val="1BA6D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2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BackboneJS</a:t>
              </a:r>
              <a:endPara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14"/>
            <p:cNvSpPr/>
            <p:nvPr/>
          </p:nvSpPr>
          <p:spPr bwMode="auto">
            <a:xfrm>
              <a:off x="6390325" y="2629057"/>
              <a:ext cx="2251240" cy="528834"/>
            </a:xfrm>
            <a:prstGeom prst="rect">
              <a:avLst/>
            </a:prstGeom>
            <a:solidFill>
              <a:srgbClr val="1BA6D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2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WinJS</a:t>
              </a:r>
              <a:endPara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132"/>
            <p:cNvSpPr txBox="1"/>
            <p:nvPr/>
          </p:nvSpPr>
          <p:spPr>
            <a:xfrm>
              <a:off x="3551237" y="1291927"/>
              <a:ext cx="3257928" cy="45063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</a:pPr>
              <a:r>
                <a:rPr lang="en-US" sz="1078" b="1" dirty="0">
                  <a:solidFill>
                    <a:srgbClr val="505050"/>
                  </a:solidFill>
                </a:rPr>
                <a:t>User Experience</a:t>
              </a:r>
            </a:p>
          </p:txBody>
        </p:sp>
        <p:sp>
          <p:nvSpPr>
            <p:cNvPr id="57" name="TextBox 133"/>
            <p:cNvSpPr txBox="1"/>
            <p:nvPr/>
          </p:nvSpPr>
          <p:spPr>
            <a:xfrm>
              <a:off x="3475036" y="2278062"/>
              <a:ext cx="3629857" cy="45063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</a:pPr>
              <a:r>
                <a:rPr lang="en-US" sz="1078" dirty="0">
                  <a:solidFill>
                    <a:srgbClr val="505050"/>
                  </a:solidFill>
                </a:rPr>
                <a:t>Open-source front-end frameworks</a:t>
              </a:r>
            </a:p>
          </p:txBody>
        </p:sp>
      </p:grpSp>
      <p:grpSp>
        <p:nvGrpSpPr>
          <p:cNvPr id="58" name="Group 2"/>
          <p:cNvGrpSpPr/>
          <p:nvPr/>
        </p:nvGrpSpPr>
        <p:grpSpPr>
          <a:xfrm>
            <a:off x="1267059" y="2461760"/>
            <a:ext cx="10000572" cy="2220798"/>
            <a:chOff x="1283909" y="3289332"/>
            <a:chExt cx="10201104" cy="2265330"/>
          </a:xfrm>
        </p:grpSpPr>
        <p:sp>
          <p:nvSpPr>
            <p:cNvPr id="59" name="Rectangle 90"/>
            <p:cNvSpPr/>
            <p:nvPr/>
          </p:nvSpPr>
          <p:spPr bwMode="auto">
            <a:xfrm>
              <a:off x="1722438" y="3610883"/>
              <a:ext cx="2365980" cy="1601752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15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Apache™</a:t>
              </a:r>
            </a:p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15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Cordova</a:t>
              </a:r>
            </a:p>
          </p:txBody>
        </p:sp>
        <p:sp>
          <p:nvSpPr>
            <p:cNvPr id="60" name="Rectangle 91"/>
            <p:cNvSpPr/>
            <p:nvPr/>
          </p:nvSpPr>
          <p:spPr bwMode="auto">
            <a:xfrm>
              <a:off x="4784173" y="3629938"/>
              <a:ext cx="2337985" cy="479399"/>
            </a:xfrm>
            <a:prstGeom prst="rect">
              <a:avLst/>
            </a:prstGeom>
            <a:solidFill>
              <a:srgbClr val="44225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2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Geolocation</a:t>
              </a:r>
              <a:endPara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92"/>
            <p:cNvSpPr/>
            <p:nvPr/>
          </p:nvSpPr>
          <p:spPr bwMode="auto">
            <a:xfrm>
              <a:off x="4779598" y="4191114"/>
              <a:ext cx="2337985" cy="479399"/>
            </a:xfrm>
            <a:prstGeom prst="rect">
              <a:avLst/>
            </a:prstGeom>
            <a:solidFill>
              <a:srgbClr val="44225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Media</a:t>
              </a:r>
            </a:p>
          </p:txBody>
        </p:sp>
        <p:sp>
          <p:nvSpPr>
            <p:cNvPr id="62" name="Rectangle 93"/>
            <p:cNvSpPr/>
            <p:nvPr/>
          </p:nvSpPr>
          <p:spPr bwMode="auto">
            <a:xfrm>
              <a:off x="4779598" y="4752291"/>
              <a:ext cx="2343766" cy="479399"/>
            </a:xfrm>
            <a:prstGeom prst="rect">
              <a:avLst/>
            </a:prstGeom>
            <a:solidFill>
              <a:srgbClr val="44225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File System</a:t>
              </a:r>
            </a:p>
          </p:txBody>
        </p:sp>
        <p:sp>
          <p:nvSpPr>
            <p:cNvPr id="63" name="Down Arrow 95"/>
            <p:cNvSpPr/>
            <p:nvPr/>
          </p:nvSpPr>
          <p:spPr bwMode="auto">
            <a:xfrm rot="16200000">
              <a:off x="4223360" y="4177684"/>
              <a:ext cx="186847" cy="502404"/>
            </a:xfrm>
            <a:prstGeom prst="downArrow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Down Arrow 96"/>
            <p:cNvSpPr/>
            <p:nvPr/>
          </p:nvSpPr>
          <p:spPr bwMode="auto">
            <a:xfrm rot="16200000">
              <a:off x="4223360" y="3668002"/>
              <a:ext cx="186847" cy="456731"/>
            </a:xfrm>
            <a:prstGeom prst="downArrow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117"/>
            <p:cNvSpPr/>
            <p:nvPr/>
          </p:nvSpPr>
          <p:spPr bwMode="auto">
            <a:xfrm>
              <a:off x="7894637" y="3629937"/>
              <a:ext cx="3590376" cy="1580093"/>
            </a:xfrm>
            <a:prstGeom prst="rect">
              <a:avLst/>
            </a:prstGeom>
            <a:solidFill>
              <a:srgbClr val="44225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0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Apache™ Cordova</a:t>
              </a:r>
            </a:p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Plugins Registry</a:t>
              </a:r>
            </a:p>
          </p:txBody>
        </p:sp>
        <p:pic>
          <p:nvPicPr>
            <p:cNvPr id="66" name="Picture 2" descr="C:\Users\chrisw\Desktop\Cloud Services 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black">
            <a:xfrm>
              <a:off x="8152718" y="4148547"/>
              <a:ext cx="842780" cy="4203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Isosceles Triangle 328"/>
            <p:cNvSpPr/>
            <p:nvPr/>
          </p:nvSpPr>
          <p:spPr bwMode="auto">
            <a:xfrm rot="16200000" flipH="1">
              <a:off x="7435927" y="3583866"/>
              <a:ext cx="207352" cy="557668"/>
            </a:xfrm>
            <a:custGeom>
              <a:avLst/>
              <a:gdLst/>
              <a:ahLst/>
              <a:cxnLst/>
              <a:rect l="l" t="t" r="r" b="b"/>
              <a:pathLst>
                <a:path w="468748" h="860510">
                  <a:moveTo>
                    <a:pt x="234376" y="0"/>
                  </a:moveTo>
                  <a:lnTo>
                    <a:pt x="0" y="250909"/>
                  </a:lnTo>
                  <a:lnTo>
                    <a:pt x="106028" y="250909"/>
                  </a:lnTo>
                  <a:lnTo>
                    <a:pt x="106028" y="609601"/>
                  </a:lnTo>
                  <a:lnTo>
                    <a:pt x="0" y="609601"/>
                  </a:lnTo>
                  <a:lnTo>
                    <a:pt x="234372" y="860510"/>
                  </a:lnTo>
                  <a:lnTo>
                    <a:pt x="468748" y="609601"/>
                  </a:lnTo>
                  <a:lnTo>
                    <a:pt x="370896" y="609601"/>
                  </a:lnTo>
                  <a:lnTo>
                    <a:pt x="370896" y="250909"/>
                  </a:lnTo>
                  <a:lnTo>
                    <a:pt x="468748" y="250909"/>
                  </a:lnTo>
                  <a:close/>
                </a:path>
              </a:pathLst>
            </a:custGeom>
            <a:solidFill>
              <a:schemeClr val="accent5"/>
            </a:solidFill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76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136"/>
            <p:cNvSpPr/>
            <p:nvPr/>
          </p:nvSpPr>
          <p:spPr>
            <a:xfrm>
              <a:off x="9113837" y="4737132"/>
              <a:ext cx="206943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67"/>
              <a:r>
                <a:rPr lang="en-US" sz="1078" dirty="0">
                  <a:solidFill>
                    <a:srgbClr val="FFFFFF"/>
                  </a:solidFill>
                </a:rPr>
                <a:t>http://plugins.cordova.io</a:t>
              </a:r>
            </a:p>
          </p:txBody>
        </p:sp>
        <p:sp>
          <p:nvSpPr>
            <p:cNvPr id="69" name="TextBox 137"/>
            <p:cNvSpPr txBox="1"/>
            <p:nvPr/>
          </p:nvSpPr>
          <p:spPr>
            <a:xfrm>
              <a:off x="1283909" y="3289332"/>
              <a:ext cx="3257928" cy="45063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</a:pPr>
              <a:r>
                <a:rPr lang="en-US" sz="1078" b="1" dirty="0">
                  <a:solidFill>
                    <a:srgbClr val="505050"/>
                  </a:solidFill>
                </a:rPr>
                <a:t>Mobile Platform Development</a:t>
              </a:r>
            </a:p>
          </p:txBody>
        </p:sp>
        <p:sp>
          <p:nvSpPr>
            <p:cNvPr id="70" name="TextBox 138"/>
            <p:cNvSpPr txBox="1"/>
            <p:nvPr/>
          </p:nvSpPr>
          <p:spPr>
            <a:xfrm>
              <a:off x="4618037" y="5118132"/>
              <a:ext cx="4392127" cy="436530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</a:pPr>
              <a:r>
                <a:rPr lang="en-US" sz="980" dirty="0">
                  <a:solidFill>
                    <a:srgbClr val="505050"/>
                  </a:solidFill>
                </a:rPr>
                <a:t>Examples of plugins for interfacing with device capabilities</a:t>
              </a:r>
            </a:p>
          </p:txBody>
        </p:sp>
        <p:sp>
          <p:nvSpPr>
            <p:cNvPr id="71" name="Isosceles Triangle 328"/>
            <p:cNvSpPr/>
            <p:nvPr/>
          </p:nvSpPr>
          <p:spPr bwMode="auto">
            <a:xfrm rot="16200000" flipH="1">
              <a:off x="7435927" y="4108875"/>
              <a:ext cx="207352" cy="557668"/>
            </a:xfrm>
            <a:custGeom>
              <a:avLst/>
              <a:gdLst/>
              <a:ahLst/>
              <a:cxnLst/>
              <a:rect l="l" t="t" r="r" b="b"/>
              <a:pathLst>
                <a:path w="468748" h="860510">
                  <a:moveTo>
                    <a:pt x="234376" y="0"/>
                  </a:moveTo>
                  <a:lnTo>
                    <a:pt x="0" y="250909"/>
                  </a:lnTo>
                  <a:lnTo>
                    <a:pt x="106028" y="250909"/>
                  </a:lnTo>
                  <a:lnTo>
                    <a:pt x="106028" y="609601"/>
                  </a:lnTo>
                  <a:lnTo>
                    <a:pt x="0" y="609601"/>
                  </a:lnTo>
                  <a:lnTo>
                    <a:pt x="234372" y="860510"/>
                  </a:lnTo>
                  <a:lnTo>
                    <a:pt x="468748" y="609601"/>
                  </a:lnTo>
                  <a:lnTo>
                    <a:pt x="370896" y="609601"/>
                  </a:lnTo>
                  <a:lnTo>
                    <a:pt x="370896" y="250909"/>
                  </a:lnTo>
                  <a:lnTo>
                    <a:pt x="468748" y="250909"/>
                  </a:lnTo>
                  <a:close/>
                </a:path>
              </a:pathLst>
            </a:custGeom>
            <a:solidFill>
              <a:schemeClr val="accent5"/>
            </a:solidFill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76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Isosceles Triangle 328"/>
            <p:cNvSpPr/>
            <p:nvPr/>
          </p:nvSpPr>
          <p:spPr bwMode="auto">
            <a:xfrm rot="16200000" flipH="1">
              <a:off x="7435927" y="4685723"/>
              <a:ext cx="207352" cy="557668"/>
            </a:xfrm>
            <a:custGeom>
              <a:avLst/>
              <a:gdLst/>
              <a:ahLst/>
              <a:cxnLst/>
              <a:rect l="l" t="t" r="r" b="b"/>
              <a:pathLst>
                <a:path w="468748" h="860510">
                  <a:moveTo>
                    <a:pt x="234376" y="0"/>
                  </a:moveTo>
                  <a:lnTo>
                    <a:pt x="0" y="250909"/>
                  </a:lnTo>
                  <a:lnTo>
                    <a:pt x="106028" y="250909"/>
                  </a:lnTo>
                  <a:lnTo>
                    <a:pt x="106028" y="609601"/>
                  </a:lnTo>
                  <a:lnTo>
                    <a:pt x="0" y="609601"/>
                  </a:lnTo>
                  <a:lnTo>
                    <a:pt x="234372" y="860510"/>
                  </a:lnTo>
                  <a:lnTo>
                    <a:pt x="468748" y="609601"/>
                  </a:lnTo>
                  <a:lnTo>
                    <a:pt x="370896" y="609601"/>
                  </a:lnTo>
                  <a:lnTo>
                    <a:pt x="370896" y="250909"/>
                  </a:lnTo>
                  <a:lnTo>
                    <a:pt x="468748" y="250909"/>
                  </a:lnTo>
                  <a:close/>
                </a:path>
              </a:pathLst>
            </a:custGeom>
            <a:solidFill>
              <a:schemeClr val="accent5"/>
            </a:solidFill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76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Down Arrow 41"/>
            <p:cNvSpPr/>
            <p:nvPr/>
          </p:nvSpPr>
          <p:spPr bwMode="auto">
            <a:xfrm rot="16200000">
              <a:off x="4223360" y="4746444"/>
              <a:ext cx="186847" cy="456731"/>
            </a:xfrm>
            <a:prstGeom prst="downArrow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786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10</a:t>
            </a:r>
            <a:endParaRPr lang="zh-TW" altLang="en-US" dirty="0"/>
          </a:p>
        </p:txBody>
      </p:sp>
      <p:pic>
        <p:nvPicPr>
          <p:cNvPr id="7170" name="Picture 2" descr="http://i0.wp.com/techprolonged.com/wp-content/uploads/2015/04/universal-windows-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284" y="1426496"/>
            <a:ext cx="76200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976042" y="5502923"/>
            <a:ext cx="6492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http://windows.microsoft.com/zh-tw/windows/preview-iso</a:t>
            </a:r>
            <a:endParaRPr lang="zh-TW" altLang="en-US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爆炸 1 2"/>
          <p:cNvSpPr/>
          <p:nvPr/>
        </p:nvSpPr>
        <p:spPr>
          <a:xfrm rot="21117578">
            <a:off x="7812265" y="3158211"/>
            <a:ext cx="2121438" cy="1558682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29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推出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426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2009" cy="1325563"/>
          </a:xfrm>
        </p:spPr>
        <p:txBody>
          <a:bodyPr/>
          <a:lstStyle/>
          <a:p>
            <a:r>
              <a:rPr lang="en-US" altLang="zh-TW" dirty="0"/>
              <a:t>Visual Studio Tools for Apache Cordova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16218"/>
          </a:xfrm>
        </p:spPr>
        <p:txBody>
          <a:bodyPr/>
          <a:lstStyle/>
          <a:p>
            <a:r>
              <a:rPr lang="en-US" altLang="zh-TW" dirty="0" smtClean="0"/>
              <a:t>Android</a:t>
            </a:r>
          </a:p>
          <a:p>
            <a:pPr lvl="1"/>
            <a:r>
              <a:rPr lang="en-US" altLang="zh-TW" dirty="0"/>
              <a:t>Physical device </a:t>
            </a:r>
          </a:p>
          <a:p>
            <a:pPr lvl="1"/>
            <a:r>
              <a:rPr lang="en-US" altLang="zh-TW" dirty="0"/>
              <a:t>New Visual Studio Android Emulator </a:t>
            </a:r>
          </a:p>
          <a:p>
            <a:pPr lvl="1"/>
            <a:r>
              <a:rPr lang="en-US" altLang="zh-TW" dirty="0"/>
              <a:t>Android Emulator, belonging to the Android SDK </a:t>
            </a:r>
          </a:p>
          <a:p>
            <a:pPr lvl="1"/>
            <a:r>
              <a:rPr lang="en-US" altLang="zh-TW" dirty="0" smtClean="0"/>
              <a:t>Apache </a:t>
            </a:r>
            <a:r>
              <a:rPr lang="en-US" altLang="zh-TW" dirty="0"/>
              <a:t>Ripple Emulator </a:t>
            </a:r>
            <a:endParaRPr lang="zh-TW" altLang="en-US" dirty="0"/>
          </a:p>
        </p:txBody>
      </p:sp>
      <p:pic>
        <p:nvPicPr>
          <p:cNvPr id="2050" name="Picture 2" descr="http://www.mobilephonesafari.co.uk/blog/wp-content/uploads/htc-wildfir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670" y="3450096"/>
            <a:ext cx="3405808" cy="246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18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5748" cy="1325563"/>
          </a:xfrm>
        </p:spPr>
        <p:txBody>
          <a:bodyPr/>
          <a:lstStyle/>
          <a:p>
            <a:r>
              <a:rPr lang="en-US" altLang="zh-TW" dirty="0"/>
              <a:t>Visual Studio Tools for Apache Cordova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iOS</a:t>
            </a:r>
          </a:p>
          <a:p>
            <a:pPr lvl="1"/>
            <a:r>
              <a:rPr lang="en-US" altLang="zh-TW" dirty="0"/>
              <a:t>Physical device </a:t>
            </a:r>
          </a:p>
          <a:p>
            <a:pPr lvl="1"/>
            <a:r>
              <a:rPr lang="en-US" altLang="zh-TW" dirty="0"/>
              <a:t>iOS Emulator </a:t>
            </a:r>
          </a:p>
          <a:p>
            <a:pPr lvl="1"/>
            <a:r>
              <a:rPr lang="en-US" altLang="zh-TW" dirty="0"/>
              <a:t>Apache Ripple Emulator </a:t>
            </a:r>
            <a:endParaRPr lang="zh-TW" altLang="en-US" dirty="0"/>
          </a:p>
        </p:txBody>
      </p:sp>
      <p:pic>
        <p:nvPicPr>
          <p:cNvPr id="1026" name="Picture 2" descr="http://icons.iconarchive.com/icons/archigraphs/mac/512/iPhon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348" y="2078039"/>
            <a:ext cx="3498573" cy="34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60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28513" cy="1325563"/>
          </a:xfrm>
        </p:spPr>
        <p:txBody>
          <a:bodyPr/>
          <a:lstStyle/>
          <a:p>
            <a:r>
              <a:rPr lang="en-US" altLang="zh-TW" dirty="0"/>
              <a:t>Visual Studio Tools for Apache Cordova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12566"/>
          </a:xfrm>
        </p:spPr>
        <p:txBody>
          <a:bodyPr/>
          <a:lstStyle/>
          <a:p>
            <a:r>
              <a:rPr lang="en-US" altLang="zh-TW" dirty="0" smtClean="0"/>
              <a:t>Windows</a:t>
            </a:r>
          </a:p>
          <a:p>
            <a:pPr lvl="1"/>
            <a:r>
              <a:rPr lang="en-US" altLang="zh-TW" dirty="0"/>
              <a:t>Physical device </a:t>
            </a:r>
          </a:p>
          <a:p>
            <a:pPr lvl="1"/>
            <a:r>
              <a:rPr lang="en-US" altLang="zh-TW" dirty="0"/>
              <a:t>Visual Studio emulators for Windows Phone and Windows </a:t>
            </a:r>
            <a:endParaRPr lang="zh-TW" altLang="en-US" dirty="0"/>
          </a:p>
        </p:txBody>
      </p:sp>
      <p:pic>
        <p:nvPicPr>
          <p:cNvPr id="3074" name="Picture 2" descr="http://haohunter.com/wp-content/uploads/2013/04/White-Nokia-Lumia-8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687" y="3314713"/>
            <a:ext cx="4264025" cy="255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97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1027906"/>
            <a:ext cx="7466381" cy="427254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Dev</a:t>
            </a:r>
            <a:endParaRPr lang="zh-TW" altLang="en-US" dirty="0"/>
          </a:p>
        </p:txBody>
      </p:sp>
      <p:pic>
        <p:nvPicPr>
          <p:cNvPr id="8196" name="Picture 4" descr="https://www.xionagrup.ro/portals/0/dem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60453"/>
            <a:ext cx="379095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ordova.apache.org/images/cordova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474" y="1992037"/>
            <a:ext cx="2344284" cy="234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73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www.visualstudio.com/en-us/features/cordova-vs.aspx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https://msdn.microsoft.com/zh-tw/library/dn879821(v=vs.140).</a:t>
            </a:r>
            <a:r>
              <a:rPr lang="en-US" altLang="zh-TW" dirty="0" smtClean="0">
                <a:hlinkClick r:id="rId3"/>
              </a:rPr>
              <a:t>aspx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250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FAQ</a:t>
            </a:r>
            <a:endParaRPr lang="zh-TW" altLang="en-US" dirty="0"/>
          </a:p>
        </p:txBody>
      </p:sp>
      <p:pic>
        <p:nvPicPr>
          <p:cNvPr id="1026" name="Picture 2" descr="http://adagiohospice.com/secure/wp-content/uploads/2014/12/faq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070" y="2460220"/>
            <a:ext cx="1905000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42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//Build// Mini 2015 </a:t>
            </a:r>
            <a:r>
              <a:rPr lang="zh-TW" altLang="en-US" dirty="0"/>
              <a:t>課後問卷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每週三會有常態性聚會活動 </a:t>
            </a:r>
            <a:r>
              <a:rPr lang="en-US" altLang="zh-TW" dirty="0"/>
              <a:t>(</a:t>
            </a:r>
            <a:r>
              <a:rPr lang="zh-TW" altLang="en-US" dirty="0"/>
              <a:t>於星巴克裕誠店，近巨蛋捷運站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033" y="2686614"/>
            <a:ext cx="2027096" cy="19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活動預告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89" y="1770117"/>
            <a:ext cx="7341139" cy="4110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488" y="3678719"/>
            <a:ext cx="2072820" cy="20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10 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807567"/>
              </p:ext>
            </p:extLst>
          </p:nvPr>
        </p:nvGraphicFramePr>
        <p:xfrm>
          <a:off x="396925" y="1690688"/>
          <a:ext cx="11420532" cy="25649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03422"/>
                <a:gridCol w="1903422"/>
                <a:gridCol w="1903422"/>
                <a:gridCol w="1903422"/>
                <a:gridCol w="1903422"/>
                <a:gridCol w="1903422"/>
              </a:tblGrid>
              <a:tr h="315626">
                <a:tc>
                  <a:txBody>
                    <a:bodyPr/>
                    <a:lstStyle/>
                    <a:p>
                      <a:r>
                        <a:rPr lang="en-US" altLang="zh-TW" sz="1600" b="0" kern="1200" baseline="0" dirty="0" smtClean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  <a:ea typeface="微軟正黑體" panose="020B0604030504040204" pitchFamily="34" charset="-120"/>
                          <a:cs typeface="+mn-cs"/>
                        </a:rPr>
                        <a:t>Home</a:t>
                      </a:r>
                      <a:endParaRPr lang="zh-TW" altLang="en-US" sz="1600" b="0" kern="1200" baseline="0" dirty="0">
                        <a:solidFill>
                          <a:schemeClr val="bg1"/>
                        </a:solidFill>
                        <a:latin typeface="Comic Sans MS" panose="030F0702030302020204" pitchFamily="66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600" b="0" kern="1200" baseline="0" dirty="0" smtClean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  <a:ea typeface="微軟正黑體" panose="020B0604030504040204" pitchFamily="34" charset="-120"/>
                          <a:cs typeface="+mn-cs"/>
                        </a:rPr>
                        <a:t>Mobile </a:t>
                      </a:r>
                      <a:endParaRPr lang="zh-TW" altLang="en-US" sz="1600" b="0" kern="1200" baseline="0" dirty="0">
                        <a:solidFill>
                          <a:schemeClr val="bg1"/>
                        </a:solidFill>
                        <a:latin typeface="Comic Sans MS" panose="030F0702030302020204" pitchFamily="66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600" b="0" kern="1200" baseline="0" dirty="0" smtClean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  <a:ea typeface="微軟正黑體" panose="020B0604030504040204" pitchFamily="34" charset="-120"/>
                          <a:cs typeface="+mn-cs"/>
                        </a:rPr>
                        <a:t>Pro</a:t>
                      </a:r>
                      <a:endParaRPr lang="zh-TW" altLang="en-US" sz="1600" b="0" kern="1200" baseline="0" dirty="0">
                        <a:solidFill>
                          <a:schemeClr val="bg1"/>
                        </a:solidFill>
                        <a:latin typeface="Comic Sans MS" panose="030F0702030302020204" pitchFamily="66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600" b="0" kern="1200" baseline="0" dirty="0" err="1" smtClean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  <a:ea typeface="微軟正黑體" panose="020B0604030504040204" pitchFamily="34" charset="-120"/>
                          <a:cs typeface="+mn-cs"/>
                        </a:rPr>
                        <a:t>Eterprise</a:t>
                      </a:r>
                      <a:endParaRPr lang="zh-TW" altLang="en-US" sz="1600" b="0" kern="1200" baseline="0" dirty="0">
                        <a:solidFill>
                          <a:schemeClr val="bg1"/>
                        </a:solidFill>
                        <a:latin typeface="Comic Sans MS" panose="030F0702030302020204" pitchFamily="66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600" b="0" kern="1200" baseline="0" dirty="0" smtClean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  <a:ea typeface="微軟正黑體" panose="020B0604030504040204" pitchFamily="34" charset="-120"/>
                          <a:cs typeface="+mn-cs"/>
                        </a:rPr>
                        <a:t>Education</a:t>
                      </a:r>
                      <a:endParaRPr lang="zh-TW" altLang="en-US" sz="1600" b="0" kern="1200" baseline="0" dirty="0">
                        <a:solidFill>
                          <a:schemeClr val="bg1"/>
                        </a:solidFill>
                        <a:latin typeface="Comic Sans MS" panose="030F0702030302020204" pitchFamily="66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600" b="0" kern="1200" baseline="0" dirty="0" smtClean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  <a:ea typeface="微軟正黑體" panose="020B0604030504040204" pitchFamily="34" charset="-120"/>
                          <a:cs typeface="+mn-cs"/>
                        </a:rPr>
                        <a:t>Mobile Enterprise</a:t>
                      </a:r>
                      <a:endParaRPr lang="zh-TW" altLang="en-US" sz="1600" b="0" kern="1200" baseline="0" dirty="0">
                        <a:solidFill>
                          <a:schemeClr val="bg1"/>
                        </a:solidFill>
                        <a:latin typeface="Comic Sans MS" panose="030F0702030302020204" pitchFamily="66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</a:tr>
              <a:tr h="2229624">
                <a:tc>
                  <a:txBody>
                    <a:bodyPr/>
                    <a:lstStyle/>
                    <a:p>
                      <a:r>
                        <a:rPr lang="en-US" altLang="zh-TW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微軟正黑體" panose="020B0604030504040204" pitchFamily="34" charset="-120"/>
                          <a:cs typeface="+mn-cs"/>
                        </a:rPr>
                        <a:t>PC</a:t>
                      </a:r>
                      <a:r>
                        <a:rPr lang="zh-TW" alt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微軟正黑體" panose="020B0604030504040204" pitchFamily="34" charset="-120"/>
                          <a:cs typeface="+mn-cs"/>
                        </a:rPr>
                        <a:t>、平板電腦</a:t>
                      </a:r>
                      <a:endParaRPr lang="zh-TW" altLang="en-US" baseline="0" dirty="0"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微軟正黑體" panose="020B0604030504040204" pitchFamily="34" charset="-120"/>
                          <a:cs typeface="+mn-cs"/>
                        </a:rPr>
                        <a:t>智慧型手機和小型平板電腦</a:t>
                      </a:r>
                      <a:endParaRPr lang="zh-TW" altLang="en-US" baseline="0" dirty="0"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微軟正黑體" panose="020B0604030504040204" pitchFamily="34" charset="-120"/>
                          <a:cs typeface="+mn-cs"/>
                        </a:rPr>
                        <a:t>Base on</a:t>
                      </a:r>
                      <a:r>
                        <a:rPr lang="zh-TW" alt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微軟正黑體" panose="020B0604030504040204" pitchFamily="34" charset="-120"/>
                          <a:cs typeface="+mn-cs"/>
                        </a:rPr>
                        <a:t> </a:t>
                      </a:r>
                      <a:r>
                        <a:rPr lang="en-US" altLang="zh-TW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微軟正黑體" panose="020B0604030504040204" pitchFamily="34" charset="-120"/>
                          <a:cs typeface="+mn-cs"/>
                        </a:rPr>
                        <a:t>Windows 10 Home for</a:t>
                      </a:r>
                      <a:r>
                        <a:rPr lang="zh-TW" alt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微軟正黑體" panose="020B0604030504040204" pitchFamily="34" charset="-120"/>
                          <a:cs typeface="+mn-cs"/>
                        </a:rPr>
                        <a:t>小型企業</a:t>
                      </a:r>
                      <a:endParaRPr lang="zh-TW" altLang="en-US" baseline="0" dirty="0"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微軟正黑體" panose="020B0604030504040204" pitchFamily="34" charset="-120"/>
                          <a:cs typeface="+mn-cs"/>
                        </a:rPr>
                        <a:t>Base on</a:t>
                      </a:r>
                      <a:r>
                        <a:rPr lang="zh-TW" alt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微軟正黑體" panose="020B0604030504040204" pitchFamily="34" charset="-120"/>
                          <a:cs typeface="+mn-cs"/>
                        </a:rPr>
                        <a:t> </a:t>
                      </a:r>
                      <a:r>
                        <a:rPr lang="en-US" altLang="zh-TW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微軟正黑體" panose="020B0604030504040204" pitchFamily="34" charset="-120"/>
                          <a:cs typeface="+mn-cs"/>
                        </a:rPr>
                        <a:t>Windows 10 Pro for </a:t>
                      </a:r>
                      <a:r>
                        <a:rPr lang="zh-TW" alt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微軟正黑體" panose="020B0604030504040204" pitchFamily="34" charset="-120"/>
                          <a:cs typeface="+mn-cs"/>
                        </a:rPr>
                        <a:t>中大型企業</a:t>
                      </a:r>
                      <a:endParaRPr lang="zh-TW" altLang="en-US" baseline="0" dirty="0" smtClean="0"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  <a:p>
                      <a:endParaRPr lang="zh-TW" altLang="en-US" baseline="0" dirty="0"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微軟正黑體" panose="020B0604030504040204" pitchFamily="34" charset="-120"/>
                          <a:cs typeface="+mn-cs"/>
                        </a:rPr>
                        <a:t>Base on</a:t>
                      </a:r>
                      <a:r>
                        <a:rPr lang="zh-TW" alt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微軟正黑體" panose="020B0604030504040204" pitchFamily="34" charset="-120"/>
                          <a:cs typeface="+mn-cs"/>
                        </a:rPr>
                        <a:t> </a:t>
                      </a:r>
                      <a:r>
                        <a:rPr lang="en-US" altLang="zh-TW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微軟正黑體" panose="020B0604030504040204" pitchFamily="34" charset="-120"/>
                          <a:cs typeface="+mn-cs"/>
                        </a:rPr>
                        <a:t>Windows 10 Enterprise 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微軟正黑體" panose="020B0604030504040204" pitchFamily="34" charset="-120"/>
                          <a:cs typeface="+mn-cs"/>
                        </a:rPr>
                        <a:t>for </a:t>
                      </a:r>
                      <a:r>
                        <a:rPr lang="zh-TW" alt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微軟正黑體" panose="020B0604030504040204" pitchFamily="34" charset="-120"/>
                          <a:cs typeface="+mn-cs"/>
                        </a:rPr>
                        <a:t>學校職員、系統管理員、教師和學生設計的版本</a:t>
                      </a:r>
                      <a:endParaRPr lang="zh-TW" altLang="en-US" baseline="0" dirty="0"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 smtClean="0">
                          <a:latin typeface="Comic Sans MS" panose="030F0702030302020204" pitchFamily="66" charset="0"/>
                          <a:ea typeface="微軟正黑體" panose="020B0604030504040204" pitchFamily="34" charset="-120"/>
                        </a:rPr>
                        <a:t>針對企業客戶所使用的智慧型手機和小型平版電腦所設計</a:t>
                      </a:r>
                      <a:endParaRPr lang="zh-TW" altLang="en-US" baseline="0" dirty="0">
                        <a:latin typeface="Comic Sans MS" panose="030F0702030302020204" pitchFamily="66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884189" y="549326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200" dirty="0" smtClean="0"/>
              <a:t>http://blogs.technet.com/b/technet_taiwan/archive/2015/05/20/windows-10-editions-introduction.aspx</a:t>
            </a:r>
            <a:endParaRPr lang="zh-TW" altLang="en-US" sz="1200" dirty="0"/>
          </a:p>
        </p:txBody>
      </p:sp>
      <p:grpSp>
        <p:nvGrpSpPr>
          <p:cNvPr id="10" name="群組 9"/>
          <p:cNvGrpSpPr/>
          <p:nvPr/>
        </p:nvGrpSpPr>
        <p:grpSpPr>
          <a:xfrm>
            <a:off x="320729" y="1590660"/>
            <a:ext cx="11126920" cy="3902600"/>
            <a:chOff x="302004" y="1585519"/>
            <a:chExt cx="11126920" cy="3902600"/>
          </a:xfrm>
        </p:grpSpPr>
        <p:sp>
          <p:nvSpPr>
            <p:cNvPr id="5" name="文字方塊 4"/>
            <p:cNvSpPr txBox="1"/>
            <p:nvPr/>
          </p:nvSpPr>
          <p:spPr>
            <a:xfrm>
              <a:off x="345441" y="4780233"/>
              <a:ext cx="110834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Windows 10 </a:t>
              </a:r>
              <a:r>
                <a:rPr lang="zh-TW" altLang="en-US" sz="2000" dirty="0" smtClean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上市的第一年提供 </a:t>
              </a:r>
              <a:r>
                <a:rPr lang="en-US" altLang="zh-TW" sz="2000" dirty="0" smtClean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Windows 7</a:t>
              </a:r>
              <a:r>
                <a:rPr lang="zh-TW" altLang="en-US" sz="2000" dirty="0" smtClean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、</a:t>
              </a:r>
              <a:r>
                <a:rPr lang="en-US" altLang="zh-TW" sz="2000" dirty="0" smtClean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Windows 8.1 </a:t>
              </a:r>
              <a:r>
                <a:rPr lang="zh-TW" altLang="en-US" sz="2000" dirty="0" smtClean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和 </a:t>
              </a:r>
              <a:r>
                <a:rPr lang="en-US" altLang="zh-TW" sz="2000" dirty="0" smtClean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Windows Phone 8.1 </a:t>
              </a:r>
              <a:r>
                <a:rPr lang="zh-TW" altLang="en-US" sz="2000" dirty="0" smtClean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裝置免費升級</a:t>
              </a:r>
              <a:endParaRPr lang="en-US" altLang="zh-TW" sz="2000" dirty="0" smtClean="0">
                <a:solidFill>
                  <a:srgbClr val="C00000"/>
                </a:solidFill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  <a:p>
              <a:r>
                <a:rPr lang="zh-TW" altLang="en-US" sz="2000" dirty="0" smtClean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 </a:t>
              </a:r>
              <a:r>
                <a:rPr lang="en-US" altLang="zh-TW" sz="2000" dirty="0" smtClean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Windows 10 Home</a:t>
              </a:r>
              <a:r>
                <a:rPr lang="zh-TW" altLang="en-US" sz="2000" dirty="0" smtClean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、</a:t>
              </a:r>
              <a:r>
                <a:rPr lang="en-US" altLang="zh-TW" sz="2000" dirty="0" smtClean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Windows 10 Mobile </a:t>
              </a:r>
              <a:r>
                <a:rPr lang="zh-TW" altLang="en-US" sz="2000" dirty="0" smtClean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和 </a:t>
              </a:r>
              <a:r>
                <a:rPr lang="en-US" altLang="zh-TW" sz="2000" dirty="0" smtClean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Windows 10 Pro </a:t>
              </a:r>
              <a:r>
                <a:rPr lang="zh-TW" altLang="en-US" sz="2000" dirty="0" smtClean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完整版。</a:t>
              </a:r>
              <a:endParaRPr lang="zh-TW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302004" y="1585519"/>
              <a:ext cx="5793996" cy="2751589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弧形接點 8"/>
            <p:cNvCxnSpPr/>
            <p:nvPr/>
          </p:nvCxnSpPr>
          <p:spPr>
            <a:xfrm rot="16200000" flipH="1">
              <a:off x="4555222" y="4479720"/>
              <a:ext cx="377505" cy="293615"/>
            </a:xfrm>
            <a:prstGeom prst="curvedConnector3">
              <a:avLst/>
            </a:prstGeom>
            <a:ln w="28575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099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Segoe UI Light" panose="020B0502040204020203" pitchFamily="34" charset="0"/>
                <a:cs typeface="Segoe UI Light" panose="020B0502040204020203" pitchFamily="34" charset="0"/>
              </a:rPr>
              <a:t>One store, one dev center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683405" y="1874136"/>
            <a:ext cx="2164268" cy="3211761"/>
            <a:chOff x="683405" y="1874136"/>
            <a:chExt cx="2164268" cy="3211761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405" y="2455491"/>
              <a:ext cx="2164268" cy="411516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405" y="2983502"/>
              <a:ext cx="2164268" cy="373412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405" y="3473409"/>
              <a:ext cx="2164268" cy="38103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405" y="1874136"/>
              <a:ext cx="2164268" cy="464860"/>
            </a:xfrm>
            <a:prstGeom prst="rect">
              <a:avLst/>
            </a:prstGeom>
          </p:spPr>
        </p:pic>
        <p:sp>
          <p:nvSpPr>
            <p:cNvPr id="9" name="Rectangle 6"/>
            <p:cNvSpPr/>
            <p:nvPr/>
          </p:nvSpPr>
          <p:spPr>
            <a:xfrm>
              <a:off x="683405" y="3970937"/>
              <a:ext cx="2164268" cy="111496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73">
                <a:lnSpc>
                  <a:spcPct val="90000"/>
                </a:lnSpc>
              </a:pPr>
              <a:r>
                <a:rPr lang="en-US" altLang="zh-TW" sz="2040" dirty="0" err="1">
                  <a:solidFill>
                    <a:srgbClr val="FFFFFF"/>
                  </a:solidFill>
                  <a:latin typeface="Segoe UI Light"/>
                </a:rPr>
                <a:t>IoT</a:t>
              </a:r>
              <a:endParaRPr lang="en-US" altLang="zh-TW" sz="2040" dirty="0">
                <a:solidFill>
                  <a:srgbClr val="FFFFFF"/>
                </a:solidFill>
                <a:latin typeface="Segoe UI Light"/>
              </a:endParaRPr>
            </a:p>
            <a:p>
              <a:pPr algn="ctr" defTabSz="932573">
                <a:lnSpc>
                  <a:spcPct val="90000"/>
                </a:lnSpc>
              </a:pPr>
              <a:r>
                <a:rPr lang="en-US" altLang="zh-TW" sz="2040" dirty="0" err="1">
                  <a:solidFill>
                    <a:srgbClr val="FFFFFF"/>
                  </a:solidFill>
                  <a:latin typeface="Segoe UI Light"/>
                </a:rPr>
                <a:t>HoloLens</a:t>
              </a:r>
              <a:endParaRPr lang="en-US" altLang="zh-TW" sz="2040" dirty="0">
                <a:solidFill>
                  <a:srgbClr val="FFFFFF"/>
                </a:solidFill>
                <a:latin typeface="Segoe UI Light"/>
              </a:endParaRPr>
            </a:p>
            <a:p>
              <a:pPr algn="ctr" defTabSz="932573">
                <a:lnSpc>
                  <a:spcPct val="90000"/>
                </a:lnSpc>
              </a:pPr>
              <a:r>
                <a:rPr lang="en-US" altLang="zh-TW" sz="2040" dirty="0">
                  <a:solidFill>
                    <a:srgbClr val="FFFFFF"/>
                  </a:solidFill>
                  <a:latin typeface="Segoe UI Light"/>
                </a:rPr>
                <a:t>Surface Hub</a:t>
              </a: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6906128" y="2504691"/>
            <a:ext cx="3965183" cy="1055114"/>
            <a:chOff x="6906128" y="2504691"/>
            <a:chExt cx="3965183" cy="1055114"/>
          </a:xfrm>
        </p:grpSpPr>
        <p:grpSp>
          <p:nvGrpSpPr>
            <p:cNvPr id="13" name="群組 12"/>
            <p:cNvGrpSpPr/>
            <p:nvPr/>
          </p:nvGrpSpPr>
          <p:grpSpPr>
            <a:xfrm>
              <a:off x="7664698" y="2504691"/>
              <a:ext cx="3206613" cy="1055114"/>
              <a:chOff x="7528341" y="2504691"/>
              <a:chExt cx="3206613" cy="1055114"/>
            </a:xfrm>
          </p:grpSpPr>
          <p:sp>
            <p:nvSpPr>
              <p:cNvPr id="15" name="Rectangle 27"/>
              <p:cNvSpPr/>
              <p:nvPr/>
            </p:nvSpPr>
            <p:spPr>
              <a:xfrm>
                <a:off x="8620659" y="2766533"/>
                <a:ext cx="2114295" cy="53142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1293239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408"/>
                  </a:spcAft>
                </a:pPr>
                <a:r>
                  <a:rPr lang="en-US" sz="1400" dirty="0" smtClean="0">
                    <a:latin typeface="Comic Sans MS" panose="030F0702030302020204" pitchFamily="66" charset="0"/>
                    <a:ea typeface="微軟正黑體" panose="020B0604030504040204" pitchFamily="34" charset="-120"/>
                  </a:rPr>
                  <a:t>ONE </a:t>
                </a:r>
                <a:r>
                  <a:rPr lang="en-US" sz="1400" dirty="0">
                    <a:latin typeface="Comic Sans MS" panose="030F0702030302020204" pitchFamily="66" charset="0"/>
                    <a:ea typeface="微軟正黑體" panose="020B0604030504040204" pitchFamily="34" charset="-120"/>
                  </a:rPr>
                  <a:t>APP PLATFORM</a:t>
                </a:r>
              </a:p>
              <a:p>
                <a:pPr defTabSz="1293239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408"/>
                  </a:spcAft>
                </a:pPr>
                <a:r>
                  <a:rPr lang="en-US" sz="1400" dirty="0">
                    <a:latin typeface="Comic Sans MS" panose="030F0702030302020204" pitchFamily="66" charset="0"/>
                    <a:ea typeface="微軟正黑體" panose="020B0604030504040204" pitchFamily="34" charset="-120"/>
                  </a:rPr>
                  <a:t>ONE STORE</a:t>
                </a:r>
              </a:p>
            </p:txBody>
          </p:sp>
          <p:pic>
            <p:nvPicPr>
              <p:cNvPr id="1028" name="Picture 4" descr="http://cdn.1001freedownloads.com/icon/thumb/362387/MetroUI-Apps-Windows8-Store-icon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8341" y="2504691"/>
                <a:ext cx="1055114" cy="10551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向右箭號 18"/>
            <p:cNvSpPr/>
            <p:nvPr/>
          </p:nvSpPr>
          <p:spPr>
            <a:xfrm>
              <a:off x="6906128" y="2979397"/>
              <a:ext cx="452936" cy="44116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3429001" y="2534195"/>
            <a:ext cx="2992469" cy="1471362"/>
            <a:chOff x="3429001" y="2534195"/>
            <a:chExt cx="2992469" cy="1471362"/>
          </a:xfrm>
        </p:grpSpPr>
        <p:sp>
          <p:nvSpPr>
            <p:cNvPr id="16" name="向右箭號 15"/>
            <p:cNvSpPr/>
            <p:nvPr/>
          </p:nvSpPr>
          <p:spPr>
            <a:xfrm>
              <a:off x="3429001" y="2979397"/>
              <a:ext cx="485020" cy="44116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C00000"/>
                </a:solidFill>
              </a:endParaRPr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4090901" y="2534195"/>
              <a:ext cx="2330569" cy="1471362"/>
              <a:chOff x="4090901" y="2534195"/>
              <a:chExt cx="2330569" cy="1471362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4090901" y="2534195"/>
                <a:ext cx="2330569" cy="1238251"/>
                <a:chOff x="4912894" y="2364376"/>
                <a:chExt cx="2330569" cy="1238251"/>
              </a:xfrm>
            </p:grpSpPr>
            <p:pic>
              <p:nvPicPr>
                <p:cNvPr id="1026" name="Picture 2" descr="https://lh3.googleusercontent.com/-AbmOz77BJUs/VD2HlEGZ6ZI/AAAAAAAAASw/xh0sYWUJmsc/w1000-h1000/Windows-8-Icon-Color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12894" y="2364376"/>
                  <a:ext cx="1238251" cy="1238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圖片 9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39399" y="2766312"/>
                  <a:ext cx="1204064" cy="434378"/>
                </a:xfrm>
                <a:prstGeom prst="rect">
                  <a:avLst/>
                </a:prstGeom>
              </p:spPr>
            </p:pic>
          </p:grpSp>
          <p:sp>
            <p:nvSpPr>
              <p:cNvPr id="17" name="矩形 16"/>
              <p:cNvSpPr/>
              <p:nvPr/>
            </p:nvSpPr>
            <p:spPr>
              <a:xfrm>
                <a:off x="4432913" y="3663925"/>
                <a:ext cx="1792478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293239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408"/>
                  </a:spcAft>
                </a:pPr>
                <a:r>
                  <a:rPr lang="en-US" altLang="zh-TW" dirty="0">
                    <a:latin typeface="Comic Sans MS" panose="030F0702030302020204" pitchFamily="66" charset="0"/>
                    <a:ea typeface="微軟正黑體" panose="020B0604030504040204" pitchFamily="34" charset="-120"/>
                  </a:rPr>
                  <a:t>ONE CORE OS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097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Universal Windows Platform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288082" y="1825625"/>
            <a:ext cx="6065718" cy="435133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Windows 8 Universal apps</a:t>
            </a:r>
          </a:p>
          <a:p>
            <a:pPr lvl="1"/>
            <a:r>
              <a:rPr lang="en-US" altLang="zh-TW" dirty="0" smtClean="0"/>
              <a:t>Windows 8 (8.1)</a:t>
            </a:r>
          </a:p>
          <a:p>
            <a:pPr lvl="1"/>
            <a:r>
              <a:rPr lang="en-US" altLang="zh-TW" dirty="0" smtClean="0"/>
              <a:t>Windows Phone</a:t>
            </a:r>
          </a:p>
          <a:p>
            <a:r>
              <a:rPr lang="en-US" altLang="zh-TW" dirty="0" smtClean="0"/>
              <a:t>Universal Windows Platform (UWP)</a:t>
            </a:r>
          </a:p>
          <a:p>
            <a:pPr lvl="1"/>
            <a:r>
              <a:rPr lang="en-US" altLang="zh-TW" dirty="0"/>
              <a:t> </a:t>
            </a:r>
            <a:r>
              <a:rPr lang="zh-TW" altLang="en-US" dirty="0" smtClean="0"/>
              <a:t>手機、平板電腦、電腦，以及即將加入的 </a:t>
            </a:r>
            <a:r>
              <a:rPr lang="en-US" altLang="zh-TW" dirty="0" smtClean="0"/>
              <a:t>Xbox</a:t>
            </a:r>
          </a:p>
        </p:txBody>
      </p:sp>
      <p:grpSp>
        <p:nvGrpSpPr>
          <p:cNvPr id="4" name="UWP with Device Families"/>
          <p:cNvGrpSpPr/>
          <p:nvPr/>
        </p:nvGrpSpPr>
        <p:grpSpPr>
          <a:xfrm>
            <a:off x="350837" y="1363662"/>
            <a:ext cx="5646221" cy="4642042"/>
            <a:chOff x="3476817" y="1632154"/>
            <a:chExt cx="5646221" cy="4642042"/>
          </a:xfrm>
        </p:grpSpPr>
        <p:grpSp>
          <p:nvGrpSpPr>
            <p:cNvPr id="5" name="Group 40"/>
            <p:cNvGrpSpPr/>
            <p:nvPr/>
          </p:nvGrpSpPr>
          <p:grpSpPr>
            <a:xfrm>
              <a:off x="3476817" y="1632154"/>
              <a:ext cx="5646221" cy="4642042"/>
              <a:chOff x="3111336" y="1235347"/>
              <a:chExt cx="5646221" cy="4642042"/>
            </a:xfrm>
          </p:grpSpPr>
          <p:graphicFrame>
            <p:nvGraphicFramePr>
              <p:cNvPr id="9" name="Diagram 44"/>
              <p:cNvGraphicFramePr/>
              <p:nvPr>
                <p:extLst/>
              </p:nvPr>
            </p:nvGraphicFramePr>
            <p:xfrm>
              <a:off x="3111336" y="1235347"/>
              <a:ext cx="5646221" cy="464204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10" name="TextBox 27"/>
              <p:cNvSpPr txBox="1"/>
              <p:nvPr/>
            </p:nvSpPr>
            <p:spPr>
              <a:xfrm rot="1705757">
                <a:off x="5728465" y="2113184"/>
                <a:ext cx="19802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dirty="0" smtClean="0">
                    <a:solidFill>
                      <a:srgbClr val="FFFFFF"/>
                    </a:solidFill>
                    <a:cs typeface="Segoe UI" panose="020B0502040204020203" pitchFamily="34" charset="0"/>
                  </a:rPr>
                  <a:t>Desktop</a:t>
                </a:r>
                <a:endParaRPr lang="en-US" sz="1400" dirty="0">
                  <a:solidFill>
                    <a:srgbClr val="FFFFFF"/>
                  </a:solidFill>
                  <a:cs typeface="Segoe UI" panose="020B0502040204020203" pitchFamily="34" charset="0"/>
                </a:endParaRPr>
              </a:p>
            </p:txBody>
          </p:sp>
          <p:sp>
            <p:nvSpPr>
              <p:cNvPr id="11" name="TextBox 28"/>
              <p:cNvSpPr txBox="1"/>
              <p:nvPr/>
            </p:nvSpPr>
            <p:spPr>
              <a:xfrm rot="19603187">
                <a:off x="4229284" y="2146347"/>
                <a:ext cx="16215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dirty="0" smtClean="0">
                    <a:solidFill>
                      <a:srgbClr val="FFFFFF"/>
                    </a:solidFill>
                    <a:cs typeface="Segoe UI" panose="020B0502040204020203" pitchFamily="34" charset="0"/>
                  </a:rPr>
                  <a:t>Mobile</a:t>
                </a:r>
                <a:endParaRPr lang="en-US" sz="1400" dirty="0">
                  <a:solidFill>
                    <a:srgbClr val="FFFFFF"/>
                  </a:solidFill>
                  <a:cs typeface="Segoe UI" panose="020B0502040204020203" pitchFamily="34" charset="0"/>
                </a:endParaRPr>
              </a:p>
            </p:txBody>
          </p:sp>
          <p:sp>
            <p:nvSpPr>
              <p:cNvPr id="12" name="TextBox 29"/>
              <p:cNvSpPr txBox="1"/>
              <p:nvPr/>
            </p:nvSpPr>
            <p:spPr>
              <a:xfrm>
                <a:off x="7103658" y="3551923"/>
                <a:ext cx="9300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dirty="0" smtClean="0">
                    <a:solidFill>
                      <a:srgbClr val="FFFFFF"/>
                    </a:solidFill>
                    <a:cs typeface="Segoe UI" panose="020B0502040204020203" pitchFamily="34" charset="0"/>
                  </a:rPr>
                  <a:t>Xbox</a:t>
                </a:r>
                <a:endParaRPr lang="en-US" sz="1400" dirty="0">
                  <a:solidFill>
                    <a:srgbClr val="FFFFFF"/>
                  </a:solidFill>
                  <a:cs typeface="Segoe UI" panose="020B0502040204020203" pitchFamily="34" charset="0"/>
                </a:endParaRPr>
              </a:p>
            </p:txBody>
          </p:sp>
          <p:sp>
            <p:nvSpPr>
              <p:cNvPr id="13" name="TextBox 30"/>
              <p:cNvSpPr txBox="1"/>
              <p:nvPr/>
            </p:nvSpPr>
            <p:spPr>
              <a:xfrm>
                <a:off x="3791115" y="3555492"/>
                <a:ext cx="9300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dirty="0" smtClean="0">
                    <a:solidFill>
                      <a:srgbClr val="FFFFFF"/>
                    </a:solidFill>
                    <a:cs typeface="Segoe UI" panose="020B0502040204020203" pitchFamily="34" charset="0"/>
                  </a:rPr>
                  <a:t>IoT</a:t>
                </a:r>
                <a:endParaRPr lang="en-US" sz="1400" dirty="0">
                  <a:solidFill>
                    <a:srgbClr val="FFFFFF"/>
                  </a:solidFill>
                  <a:cs typeface="Segoe UI" panose="020B0502040204020203" pitchFamily="34" charset="0"/>
                </a:endParaRPr>
              </a:p>
            </p:txBody>
          </p:sp>
          <p:sp>
            <p:nvSpPr>
              <p:cNvPr id="14" name="TextBox 31"/>
              <p:cNvSpPr txBox="1"/>
              <p:nvPr/>
            </p:nvSpPr>
            <p:spPr>
              <a:xfrm rot="1818755">
                <a:off x="4115526" y="4883253"/>
                <a:ext cx="19514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dirty="0" smtClean="0">
                    <a:solidFill>
                      <a:srgbClr val="FFFFFF"/>
                    </a:solidFill>
                    <a:cs typeface="Segoe UI" panose="020B0502040204020203" pitchFamily="34" charset="0"/>
                  </a:rPr>
                  <a:t>Holographic</a:t>
                </a:r>
                <a:endParaRPr lang="en-US" sz="1400" dirty="0">
                  <a:solidFill>
                    <a:srgbClr val="FFFFFF"/>
                  </a:solidFill>
                  <a:cs typeface="Segoe UI" panose="020B0502040204020203" pitchFamily="34" charset="0"/>
                </a:endParaRPr>
              </a:p>
            </p:txBody>
          </p:sp>
          <p:sp>
            <p:nvSpPr>
              <p:cNvPr id="15" name="TextBox 32"/>
              <p:cNvSpPr txBox="1"/>
              <p:nvPr/>
            </p:nvSpPr>
            <p:spPr>
              <a:xfrm rot="19849316">
                <a:off x="5864330" y="4927222"/>
                <a:ext cx="16774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dirty="0" smtClean="0">
                    <a:solidFill>
                      <a:srgbClr val="FFFFFF"/>
                    </a:solidFill>
                    <a:cs typeface="Segoe UI" panose="020B0502040204020203" pitchFamily="34" charset="0"/>
                  </a:rPr>
                  <a:t>Surface Hub</a:t>
                </a:r>
                <a:endParaRPr lang="en-US" sz="1400" dirty="0">
                  <a:solidFill>
                    <a:srgbClr val="FFFFFF"/>
                  </a:solidFill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Group 41"/>
            <p:cNvGrpSpPr/>
            <p:nvPr/>
          </p:nvGrpSpPr>
          <p:grpSpPr>
            <a:xfrm>
              <a:off x="4913729" y="2712495"/>
              <a:ext cx="2743200" cy="2743200"/>
              <a:chOff x="4548248" y="2315688"/>
              <a:chExt cx="2743200" cy="2743200"/>
            </a:xfrm>
          </p:grpSpPr>
          <p:sp>
            <p:nvSpPr>
              <p:cNvPr id="7" name="Oval 42"/>
              <p:cNvSpPr/>
              <p:nvPr/>
            </p:nvSpPr>
            <p:spPr>
              <a:xfrm>
                <a:off x="4548248" y="2315688"/>
                <a:ext cx="2743200" cy="2743200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000" dirty="0" smtClean="0">
                  <a:ln w="38100">
                    <a:noFill/>
                  </a:ln>
                  <a:solidFill>
                    <a:srgbClr val="FFFFFF"/>
                  </a:solidFill>
                </a:endParaRPr>
              </a:p>
            </p:txBody>
          </p:sp>
          <p:sp>
            <p:nvSpPr>
              <p:cNvPr id="8" name="TextBox 43"/>
              <p:cNvSpPr txBox="1"/>
              <p:nvPr/>
            </p:nvSpPr>
            <p:spPr>
              <a:xfrm>
                <a:off x="4548248" y="3060379"/>
                <a:ext cx="2743200" cy="1283428"/>
              </a:xfrm>
              <a:prstGeom prst="rect">
                <a:avLst/>
              </a:prstGeom>
              <a:noFill/>
            </p:spPr>
            <p:txBody>
              <a:bodyPr wrap="square" lIns="137160" tIns="109728" rIns="137160" bIns="109728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000" dirty="0" smtClean="0">
                    <a:solidFill>
                      <a:srgbClr val="FFFFFF"/>
                    </a:solidFill>
                    <a:latin typeface="Segoe Pro Semibold" panose="020B0702040504020203" pitchFamily="34" charset="0"/>
                  </a:rPr>
                  <a:t>Universal </a:t>
                </a:r>
                <a:br>
                  <a:rPr lang="en-US" sz="2000" dirty="0" smtClean="0">
                    <a:solidFill>
                      <a:srgbClr val="FFFFFF"/>
                    </a:solidFill>
                    <a:latin typeface="Segoe Pro Semibold" panose="020B0702040504020203" pitchFamily="34" charset="0"/>
                  </a:rPr>
                </a:br>
                <a:r>
                  <a:rPr lang="en-US" sz="2000" dirty="0" smtClean="0">
                    <a:solidFill>
                      <a:srgbClr val="FFFFFF"/>
                    </a:solidFill>
                    <a:latin typeface="Segoe Pro Semibold" panose="020B0702040504020203" pitchFamily="34" charset="0"/>
                  </a:rPr>
                  <a:t>Windows Platform</a:t>
                </a:r>
              </a:p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000" dirty="0" smtClean="0">
                    <a:solidFill>
                      <a:srgbClr val="FFFFFF"/>
                    </a:solidFill>
                    <a:latin typeface="Segoe UI Light"/>
                  </a:rPr>
                  <a:t>Core APIs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460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12185" y="623527"/>
            <a:ext cx="666429" cy="217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6068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rgbClr val="4F4F4F"/>
                </a:solidFill>
                <a:cs typeface="Segoe UI" panose="020B0502040204020203" pitchFamily="34" charset="0"/>
              </a:rPr>
              <a:t>Phone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95372" y="623527"/>
            <a:ext cx="1165530" cy="217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6068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rgbClr val="4F4F4F"/>
                </a:solidFill>
                <a:cs typeface="Segoe UI" panose="020B0502040204020203" pitchFamily="34" charset="0"/>
              </a:rPr>
              <a:t>Small </a:t>
            </a:r>
            <a:r>
              <a:rPr lang="en-US" sz="1568" dirty="0" smtClean="0">
                <a:solidFill>
                  <a:srgbClr val="4F4F4F"/>
                </a:solidFill>
                <a:cs typeface="Segoe UI" panose="020B0502040204020203" pitchFamily="34" charset="0"/>
              </a:rPr>
              <a:t>Tablet</a:t>
            </a:r>
            <a:endParaRPr lang="en-US" sz="1568" dirty="0">
              <a:solidFill>
                <a:srgbClr val="4F4F4F"/>
              </a:solidFill>
              <a:cs typeface="Segoe UI" panose="020B050204020402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75782" y="406352"/>
            <a:ext cx="1968751" cy="4343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914367">
              <a:lnSpc>
                <a:spcPct val="90000"/>
              </a:lnSpc>
              <a:spcAft>
                <a:spcPts val="600"/>
              </a:spcAft>
              <a:defRPr sz="120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" panose="020B0502040204020203" pitchFamily="34" charset="0"/>
              </a:defRPr>
            </a:lvl1pPr>
          </a:lstStyle>
          <a:p>
            <a:r>
              <a:rPr lang="en-US" sz="1568" dirty="0">
                <a:solidFill>
                  <a:srgbClr val="4F4F4F"/>
                </a:solidFill>
              </a:rPr>
              <a:t>2-in-1s</a:t>
            </a:r>
            <a:br>
              <a:rPr lang="en-US" sz="1568" dirty="0">
                <a:solidFill>
                  <a:srgbClr val="4F4F4F"/>
                </a:solidFill>
              </a:rPr>
            </a:br>
            <a:r>
              <a:rPr lang="en-US" sz="1568" dirty="0">
                <a:solidFill>
                  <a:srgbClr val="4F4F4F"/>
                </a:solidFill>
              </a:rPr>
              <a:t>(Tablet or Laptop)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689813" y="406352"/>
            <a:ext cx="1919945" cy="4343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6068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rgbClr val="4F4F4F"/>
                </a:solidFill>
                <a:cs typeface="Segoe UI" panose="020B0502040204020203" pitchFamily="34" charset="0"/>
              </a:rPr>
              <a:t>Desktops </a:t>
            </a:r>
            <a:br>
              <a:rPr lang="en-US" sz="1568" dirty="0">
                <a:solidFill>
                  <a:srgbClr val="4F4F4F"/>
                </a:solidFill>
                <a:cs typeface="Segoe UI" panose="020B0502040204020203" pitchFamily="34" charset="0"/>
              </a:rPr>
            </a:br>
            <a:r>
              <a:rPr lang="en-US" sz="1568" dirty="0">
                <a:solidFill>
                  <a:srgbClr val="4F4F4F"/>
                </a:solidFill>
                <a:cs typeface="Segoe UI" panose="020B0502040204020203" pitchFamily="34" charset="0"/>
              </a:rPr>
              <a:t>&amp; All-in-Ones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71847" y="623527"/>
            <a:ext cx="841789" cy="217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6068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rgbClr val="4F4F4F"/>
                </a:solidFill>
                <a:cs typeface="Segoe UI" panose="020B0502040204020203" pitchFamily="34" charset="0"/>
              </a:rPr>
              <a:t>Phablet</a:t>
            </a:r>
          </a:p>
        </p:txBody>
      </p:sp>
      <p:sp>
        <p:nvSpPr>
          <p:cNvPr id="44" name="TextBox 47"/>
          <p:cNvSpPr txBox="1"/>
          <p:nvPr/>
        </p:nvSpPr>
        <p:spPr>
          <a:xfrm>
            <a:off x="3836815" y="623527"/>
            <a:ext cx="1946060" cy="217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6068">
              <a:lnSpc>
                <a:spcPct val="90000"/>
              </a:lnSpc>
              <a:spcAft>
                <a:spcPts val="588"/>
              </a:spcAft>
            </a:pPr>
            <a:r>
              <a:rPr lang="en-US" sz="1568" dirty="0" smtClean="0">
                <a:solidFill>
                  <a:srgbClr val="4F4F4F"/>
                </a:solidFill>
                <a:cs typeface="Segoe UI" panose="020B0502040204020203" pitchFamily="34" charset="0"/>
              </a:rPr>
              <a:t>Large Tablet</a:t>
            </a:r>
            <a:endParaRPr lang="en-US" sz="1568" dirty="0">
              <a:solidFill>
                <a:srgbClr val="4F4F4F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Box 48"/>
          <p:cNvSpPr txBox="1"/>
          <p:nvPr/>
        </p:nvSpPr>
        <p:spPr>
          <a:xfrm>
            <a:off x="8259990" y="406352"/>
            <a:ext cx="954581" cy="4343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6068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rgbClr val="4F4F4F"/>
                </a:solidFill>
                <a:cs typeface="Segoe UI" panose="020B0502040204020203" pitchFamily="34" charset="0"/>
              </a:rPr>
              <a:t>Classic </a:t>
            </a:r>
            <a:br>
              <a:rPr lang="en-US" sz="1568" dirty="0">
                <a:solidFill>
                  <a:srgbClr val="4F4F4F"/>
                </a:solidFill>
                <a:cs typeface="Segoe UI" panose="020B0502040204020203" pitchFamily="34" charset="0"/>
              </a:rPr>
            </a:br>
            <a:r>
              <a:rPr lang="en-US" sz="1568" dirty="0">
                <a:solidFill>
                  <a:srgbClr val="4F4F4F"/>
                </a:solidFill>
                <a:cs typeface="Segoe UI" panose="020B0502040204020203" pitchFamily="34" charset="0"/>
              </a:rPr>
              <a:t>Laptop</a:t>
            </a:r>
          </a:p>
        </p:txBody>
      </p:sp>
      <p:pic>
        <p:nvPicPr>
          <p:cNvPr id="46" name="Picture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56" b="15432"/>
          <a:stretch/>
        </p:blipFill>
        <p:spPr>
          <a:xfrm>
            <a:off x="6024389" y="929516"/>
            <a:ext cx="1548552" cy="984968"/>
          </a:xfrm>
          <a:prstGeom prst="rect">
            <a:avLst/>
          </a:prstGeom>
        </p:spPr>
      </p:pic>
      <p:pic>
        <p:nvPicPr>
          <p:cNvPr id="47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739" y="929516"/>
            <a:ext cx="1526022" cy="1122656"/>
          </a:xfrm>
          <a:prstGeom prst="rect">
            <a:avLst/>
          </a:prstGeom>
        </p:spPr>
      </p:pic>
      <p:pic>
        <p:nvPicPr>
          <p:cNvPr id="48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545" y="929516"/>
            <a:ext cx="1498600" cy="958121"/>
          </a:xfrm>
          <a:prstGeom prst="rect">
            <a:avLst/>
          </a:prstGeom>
        </p:spPr>
      </p:pic>
      <p:pic>
        <p:nvPicPr>
          <p:cNvPr id="49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091" y="929516"/>
            <a:ext cx="870079" cy="668096"/>
          </a:xfrm>
          <a:prstGeom prst="rect">
            <a:avLst/>
          </a:prstGeom>
        </p:spPr>
      </p:pic>
      <p:pic>
        <p:nvPicPr>
          <p:cNvPr id="50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4" y="929516"/>
            <a:ext cx="595589" cy="580053"/>
          </a:xfrm>
          <a:prstGeom prst="rect">
            <a:avLst/>
          </a:prstGeom>
        </p:spPr>
      </p:pic>
      <p:pic>
        <p:nvPicPr>
          <p:cNvPr id="51" name="Picture 3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" r="9044"/>
          <a:stretch/>
        </p:blipFill>
        <p:spPr>
          <a:xfrm>
            <a:off x="2746006" y="929516"/>
            <a:ext cx="853043" cy="849703"/>
          </a:xfrm>
          <a:prstGeom prst="rect">
            <a:avLst/>
          </a:prstGeom>
        </p:spPr>
      </p:pic>
      <p:pic>
        <p:nvPicPr>
          <p:cNvPr id="52" name="Picture 3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53"/>
          <a:stretch/>
        </p:blipFill>
        <p:spPr>
          <a:xfrm>
            <a:off x="8011658" y="929516"/>
            <a:ext cx="1578245" cy="1016751"/>
          </a:xfrm>
          <a:prstGeom prst="rect">
            <a:avLst/>
          </a:prstGeom>
        </p:spPr>
      </p:pic>
      <p:sp>
        <p:nvSpPr>
          <p:cNvPr id="53" name="TextBox 20"/>
          <p:cNvSpPr txBox="1"/>
          <p:nvPr/>
        </p:nvSpPr>
        <p:spPr>
          <a:xfrm>
            <a:off x="5434737" y="4097254"/>
            <a:ext cx="666429" cy="217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6068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rgbClr val="4F4F4F"/>
                </a:solidFill>
                <a:cs typeface="Segoe UI" panose="020B0502040204020203" pitchFamily="34" charset="0"/>
              </a:rPr>
              <a:t>Xbox</a:t>
            </a:r>
          </a:p>
        </p:txBody>
      </p:sp>
      <p:sp>
        <p:nvSpPr>
          <p:cNvPr id="54" name="TextBox 21"/>
          <p:cNvSpPr txBox="1"/>
          <p:nvPr/>
        </p:nvSpPr>
        <p:spPr>
          <a:xfrm>
            <a:off x="9894739" y="4097254"/>
            <a:ext cx="1225835" cy="217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6068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rgbClr val="4F4F4F"/>
                </a:solidFill>
                <a:cs typeface="Segoe UI" panose="020B0502040204020203" pitchFamily="34" charset="0"/>
              </a:rPr>
              <a:t>IoT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2064412" y="4097254"/>
            <a:ext cx="1143403" cy="217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6068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rgbClr val="4F4F4F"/>
                </a:solidFill>
                <a:cs typeface="Segoe UI" panose="020B0502040204020203" pitchFamily="34" charset="0"/>
              </a:rPr>
              <a:t>Surface Hub</a:t>
            </a:r>
          </a:p>
        </p:txBody>
      </p:sp>
      <p:grpSp>
        <p:nvGrpSpPr>
          <p:cNvPr id="56" name="Xbox"/>
          <p:cNvGrpSpPr/>
          <p:nvPr/>
        </p:nvGrpSpPr>
        <p:grpSpPr bwMode="ltGray">
          <a:xfrm>
            <a:off x="4776383" y="4361421"/>
            <a:ext cx="1991309" cy="1432638"/>
            <a:chOff x="8610991" y="1992417"/>
            <a:chExt cx="3186889" cy="2292792"/>
          </a:xfrm>
        </p:grpSpPr>
        <p:pic>
          <p:nvPicPr>
            <p:cNvPr id="57" name="Picture 32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ltGray">
            <a:xfrm>
              <a:off x="8610991" y="1992417"/>
              <a:ext cx="3186889" cy="1956172"/>
            </a:xfrm>
            <a:prstGeom prst="rect">
              <a:avLst/>
            </a:prstGeom>
          </p:spPr>
        </p:pic>
        <p:pic>
          <p:nvPicPr>
            <p:cNvPr id="58" name="Picture 3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9566830" y="3952379"/>
              <a:ext cx="1275210" cy="332830"/>
            </a:xfrm>
            <a:prstGeom prst="rect">
              <a:avLst/>
            </a:prstGeom>
          </p:spPr>
        </p:pic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8656422" y="2030494"/>
              <a:ext cx="3101655" cy="1731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0" name="PPI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199585" y="4368464"/>
            <a:ext cx="2873059" cy="1752816"/>
          </a:xfrm>
          <a:prstGeom prst="rect">
            <a:avLst/>
          </a:prstGeom>
        </p:spPr>
      </p:pic>
      <p:grpSp>
        <p:nvGrpSpPr>
          <p:cNvPr id="61" name="Group 44"/>
          <p:cNvGrpSpPr/>
          <p:nvPr/>
        </p:nvGrpSpPr>
        <p:grpSpPr>
          <a:xfrm>
            <a:off x="9964674" y="4365284"/>
            <a:ext cx="1094313" cy="620214"/>
            <a:chOff x="87532" y="3622341"/>
            <a:chExt cx="1116863" cy="632995"/>
          </a:xfrm>
        </p:grpSpPr>
        <p:sp>
          <p:nvSpPr>
            <p:cNvPr id="62" name="Rectangle 46"/>
            <p:cNvSpPr/>
            <p:nvPr/>
          </p:nvSpPr>
          <p:spPr bwMode="auto">
            <a:xfrm>
              <a:off x="533400" y="3862390"/>
              <a:ext cx="200025" cy="90488"/>
            </a:xfrm>
            <a:prstGeom prst="rect">
              <a:avLst/>
            </a:prstGeom>
            <a:solidFill>
              <a:srgbClr val="3E849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8" tIns="143351" rIns="179188" bIns="1433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3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Picture 4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32" y="3622341"/>
              <a:ext cx="1116863" cy="632995"/>
            </a:xfrm>
            <a:prstGeom prst="rect">
              <a:avLst/>
            </a:prstGeom>
          </p:spPr>
        </p:pic>
      </p:grpSp>
      <p:pic>
        <p:nvPicPr>
          <p:cNvPr id="64" name="Picture 52" descr="141215_B-hero_01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6071" y="4359813"/>
            <a:ext cx="2197632" cy="8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53"/>
          <p:cNvSpPr txBox="1"/>
          <p:nvPr/>
        </p:nvSpPr>
        <p:spPr>
          <a:xfrm>
            <a:off x="7860651" y="4097254"/>
            <a:ext cx="1108471" cy="217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6068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rgbClr val="4F4F4F"/>
                </a:solidFill>
                <a:cs typeface="Segoe UI" panose="020B0502040204020203" pitchFamily="34" charset="0"/>
              </a:rPr>
              <a:t>Holographic</a:t>
            </a:r>
          </a:p>
        </p:txBody>
      </p:sp>
      <p:sp>
        <p:nvSpPr>
          <p:cNvPr id="66" name="Rectangle 55"/>
          <p:cNvSpPr/>
          <p:nvPr/>
        </p:nvSpPr>
        <p:spPr bwMode="auto">
          <a:xfrm>
            <a:off x="1" y="2529686"/>
            <a:ext cx="12192000" cy="92720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2917">
                    <a:srgbClr val="737373"/>
                  </a:gs>
                  <a:gs pos="81000">
                    <a:srgbClr val="737373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7" name="Group 1"/>
          <p:cNvGrpSpPr/>
          <p:nvPr/>
        </p:nvGrpSpPr>
        <p:grpSpPr>
          <a:xfrm>
            <a:off x="5052041" y="1955693"/>
            <a:ext cx="2087919" cy="1976104"/>
            <a:chOff x="5052041" y="2528717"/>
            <a:chExt cx="2087919" cy="1976104"/>
          </a:xfrm>
        </p:grpSpPr>
        <p:sp>
          <p:nvSpPr>
            <p:cNvPr id="68" name="Oval 33"/>
            <p:cNvSpPr/>
            <p:nvPr/>
          </p:nvSpPr>
          <p:spPr>
            <a:xfrm>
              <a:off x="5107948" y="2528717"/>
              <a:ext cx="1976104" cy="197610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 dirty="0" err="1">
                <a:solidFill>
                  <a:srgbClr val="FFFFFF"/>
                </a:solidFill>
              </a:endParaRPr>
            </a:p>
          </p:txBody>
        </p:sp>
        <p:grpSp>
          <p:nvGrpSpPr>
            <p:cNvPr id="69" name="Group 57"/>
            <p:cNvGrpSpPr/>
            <p:nvPr/>
          </p:nvGrpSpPr>
          <p:grpSpPr>
            <a:xfrm>
              <a:off x="5052041" y="2612844"/>
              <a:ext cx="2087919" cy="1807851"/>
              <a:chOff x="5052041" y="2485844"/>
              <a:chExt cx="2087919" cy="1807851"/>
            </a:xfrm>
          </p:grpSpPr>
          <p:sp>
            <p:nvSpPr>
              <p:cNvPr id="70" name="Oval 33"/>
              <p:cNvSpPr/>
              <p:nvPr/>
            </p:nvSpPr>
            <p:spPr>
              <a:xfrm>
                <a:off x="5192075" y="2485844"/>
                <a:ext cx="1807850" cy="1807851"/>
              </a:xfrm>
              <a:prstGeom prst="ellipse">
                <a:avLst/>
              </a:prstGeom>
              <a:solidFill>
                <a:schemeClr val="accent1"/>
              </a:solidFill>
              <a:ln w="88900" cmpd="thickThin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400" dirty="0" err="1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71" name="Group 63"/>
              <p:cNvGrpSpPr/>
              <p:nvPr/>
            </p:nvGrpSpPr>
            <p:grpSpPr>
              <a:xfrm>
                <a:off x="5052041" y="2836625"/>
                <a:ext cx="2087919" cy="1066291"/>
                <a:chOff x="5052041" y="2836625"/>
                <a:chExt cx="2087919" cy="1066291"/>
              </a:xfrm>
            </p:grpSpPr>
            <p:sp>
              <p:nvSpPr>
                <p:cNvPr id="72" name="TextBox 35"/>
                <p:cNvSpPr txBox="1"/>
                <p:nvPr/>
              </p:nvSpPr>
              <p:spPr>
                <a:xfrm>
                  <a:off x="5052041" y="3644319"/>
                  <a:ext cx="2087919" cy="2585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914377">
                    <a:lnSpc>
                      <a:spcPct val="90000"/>
                    </a:lnSpc>
                  </a:pPr>
                  <a:r>
                    <a:rPr lang="en-US" sz="1867" dirty="0">
                      <a:solidFill>
                        <a:schemeClr val="bg1"/>
                      </a:solidFill>
                      <a:cs typeface="Segoe UI Semibold" panose="020B0702040204020203" pitchFamily="34" charset="0"/>
                    </a:rPr>
                    <a:t>Windows 10</a:t>
                  </a:r>
                </a:p>
              </p:txBody>
            </p:sp>
            <p:sp>
              <p:nvSpPr>
                <p:cNvPr id="73" name="Freeform 5"/>
                <p:cNvSpPr>
                  <a:spLocks noEditPoints="1"/>
                </p:cNvSpPr>
                <p:nvPr/>
              </p:nvSpPr>
              <p:spPr bwMode="auto">
                <a:xfrm>
                  <a:off x="5695158" y="2836625"/>
                  <a:ext cx="750884" cy="745537"/>
                </a:xfrm>
                <a:custGeom>
                  <a:avLst/>
                  <a:gdLst>
                    <a:gd name="T0" fmla="*/ 0 w 281"/>
                    <a:gd name="T1" fmla="*/ 240 h 279"/>
                    <a:gd name="T2" fmla="*/ 119 w 281"/>
                    <a:gd name="T3" fmla="*/ 257 h 279"/>
                    <a:gd name="T4" fmla="*/ 119 w 281"/>
                    <a:gd name="T5" fmla="*/ 140 h 279"/>
                    <a:gd name="T6" fmla="*/ 0 w 281"/>
                    <a:gd name="T7" fmla="*/ 140 h 279"/>
                    <a:gd name="T8" fmla="*/ 0 w 281"/>
                    <a:gd name="T9" fmla="*/ 240 h 279"/>
                    <a:gd name="T10" fmla="*/ 0 w 281"/>
                    <a:gd name="T11" fmla="*/ 136 h 279"/>
                    <a:gd name="T12" fmla="*/ 119 w 281"/>
                    <a:gd name="T13" fmla="*/ 136 h 279"/>
                    <a:gd name="T14" fmla="*/ 119 w 281"/>
                    <a:gd name="T15" fmla="*/ 21 h 279"/>
                    <a:gd name="T16" fmla="*/ 0 w 281"/>
                    <a:gd name="T17" fmla="*/ 38 h 279"/>
                    <a:gd name="T18" fmla="*/ 0 w 281"/>
                    <a:gd name="T19" fmla="*/ 136 h 279"/>
                    <a:gd name="T20" fmla="*/ 126 w 281"/>
                    <a:gd name="T21" fmla="*/ 19 h 279"/>
                    <a:gd name="T22" fmla="*/ 126 w 281"/>
                    <a:gd name="T23" fmla="*/ 136 h 279"/>
                    <a:gd name="T24" fmla="*/ 281 w 281"/>
                    <a:gd name="T25" fmla="*/ 136 h 279"/>
                    <a:gd name="T26" fmla="*/ 281 w 281"/>
                    <a:gd name="T27" fmla="*/ 0 h 279"/>
                    <a:gd name="T28" fmla="*/ 126 w 281"/>
                    <a:gd name="T29" fmla="*/ 19 h 279"/>
                    <a:gd name="T30" fmla="*/ 126 w 281"/>
                    <a:gd name="T31" fmla="*/ 257 h 279"/>
                    <a:gd name="T32" fmla="*/ 281 w 281"/>
                    <a:gd name="T33" fmla="*/ 279 h 279"/>
                    <a:gd name="T34" fmla="*/ 281 w 281"/>
                    <a:gd name="T35" fmla="*/ 140 h 279"/>
                    <a:gd name="T36" fmla="*/ 126 w 281"/>
                    <a:gd name="T37" fmla="*/ 140 h 279"/>
                    <a:gd name="T38" fmla="*/ 126 w 281"/>
                    <a:gd name="T39" fmla="*/ 257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81" h="279">
                      <a:moveTo>
                        <a:pt x="0" y="240"/>
                      </a:moveTo>
                      <a:lnTo>
                        <a:pt x="119" y="257"/>
                      </a:lnTo>
                      <a:lnTo>
                        <a:pt x="119" y="140"/>
                      </a:lnTo>
                      <a:lnTo>
                        <a:pt x="0" y="140"/>
                      </a:lnTo>
                      <a:lnTo>
                        <a:pt x="0" y="240"/>
                      </a:lnTo>
                      <a:close/>
                      <a:moveTo>
                        <a:pt x="0" y="136"/>
                      </a:moveTo>
                      <a:lnTo>
                        <a:pt x="119" y="136"/>
                      </a:lnTo>
                      <a:lnTo>
                        <a:pt x="119" y="21"/>
                      </a:lnTo>
                      <a:lnTo>
                        <a:pt x="0" y="38"/>
                      </a:lnTo>
                      <a:lnTo>
                        <a:pt x="0" y="136"/>
                      </a:lnTo>
                      <a:close/>
                      <a:moveTo>
                        <a:pt x="126" y="19"/>
                      </a:moveTo>
                      <a:lnTo>
                        <a:pt x="126" y="136"/>
                      </a:lnTo>
                      <a:lnTo>
                        <a:pt x="281" y="136"/>
                      </a:lnTo>
                      <a:lnTo>
                        <a:pt x="281" y="0"/>
                      </a:lnTo>
                      <a:lnTo>
                        <a:pt x="126" y="19"/>
                      </a:lnTo>
                      <a:close/>
                      <a:moveTo>
                        <a:pt x="126" y="257"/>
                      </a:moveTo>
                      <a:lnTo>
                        <a:pt x="281" y="279"/>
                      </a:lnTo>
                      <a:lnTo>
                        <a:pt x="281" y="140"/>
                      </a:lnTo>
                      <a:lnTo>
                        <a:pt x="126" y="140"/>
                      </a:lnTo>
                      <a:lnTo>
                        <a:pt x="126" y="25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sz="1867">
                    <a:solidFill>
                      <a:srgbClr val="737373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3501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5 -0.00047 L -2.08333E-7 2.22222E-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946 -0.00046 L 3.33333E-6 7.40741E-7 " pathEditMode="relative" rAng="0" ptsTypes="AA">
                                      <p:cBhvr>
                                        <p:cTn id="17" dur="6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3946 -0.00046 L 3.75E-6 -3.7037E-6 " pathEditMode="relative" rAng="0" ptsTypes="AA">
                                      <p:cBhvr>
                                        <p:cTn id="25" dur="6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3945 -0.00046 L -1.25E-6 -4.07407E-6 " pathEditMode="relative" rAng="0" ptsTypes="AA">
                                      <p:cBhvr>
                                        <p:cTn id="33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5 -0.00047 L -2.08333E-6 2.59259E-6 " pathEditMode="relative" rAng="0" ptsTypes="AA">
                                      <p:cBhvr>
                                        <p:cTn id="41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3945 -0.00046 L 5E-6 -2.22222E-6 " pathEditMode="relative" rAng="0" ptsTypes="AA">
                                      <p:cBhvr>
                                        <p:cTn id="49" dur="6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3946 -0.00046 L 4.79167E-6 -1.11111E-6 " pathEditMode="relative" rAng="0" ptsTypes="AA">
                                      <p:cBhvr>
                                        <p:cTn id="57" dur="6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909 0.00024 L 4.16667E-6 -4.81481E-6 " pathEditMode="relative" rAng="0" ptsTypes="AA">
                                      <p:cBhvr>
                                        <p:cTn id="65" dur="6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-2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3946 -0.00023 L 2.5E-6 2.22222E-6 " pathEditMode="relative" rAng="0" ptsTypes="AA">
                                      <p:cBhvr>
                                        <p:cTn id="73" dur="6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3945 -0.00023 L 6.25E-7 -2.96296E-6 " pathEditMode="relative" rAng="0" ptsTypes="AA">
                                      <p:cBhvr>
                                        <p:cTn id="84" dur="6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23685 3.33333E-6 L 0 3.33333E-6 " pathEditMode="relative" rAng="0" ptsTypes="AA">
                                      <p:cBhvr>
                                        <p:cTn id="92" dur="6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36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3945 -0.00023 L -4.375E-6 -2.59259E-6 " pathEditMode="relative" rAng="0" ptsTypes="AA">
                                      <p:cBhvr>
                                        <p:cTn id="97" dur="6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53" grpId="0"/>
      <p:bldP spid="54" grpId="0"/>
      <p:bldP spid="55" grpId="0"/>
      <p:bldP spid="65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2507</TotalTime>
  <Words>1500</Words>
  <Application>Microsoft Office PowerPoint</Application>
  <PresentationFormat>寬螢幕</PresentationFormat>
  <Paragraphs>393</Paragraphs>
  <Slides>57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70" baseType="lpstr">
      <vt:lpstr>Microsoft JhengHei UI</vt:lpstr>
      <vt:lpstr>Segoe Pro Semibold</vt:lpstr>
      <vt:lpstr>微軟正黑體</vt:lpstr>
      <vt:lpstr>新細明體</vt:lpstr>
      <vt:lpstr>Arial</vt:lpstr>
      <vt:lpstr>Calibri</vt:lpstr>
      <vt:lpstr>Calibri Light</vt:lpstr>
      <vt:lpstr>Comic Sans MS</vt:lpstr>
      <vt:lpstr>Consolas</vt:lpstr>
      <vt:lpstr>Segoe UI</vt:lpstr>
      <vt:lpstr>Segoe UI Light</vt:lpstr>
      <vt:lpstr>Segoe UI Semibold</vt:lpstr>
      <vt:lpstr>Office 佈景主題</vt:lpstr>
      <vt:lpstr>//Build// Mini 2015</vt:lpstr>
      <vt:lpstr>About Me</vt:lpstr>
      <vt:lpstr>Agenda</vt:lpstr>
      <vt:lpstr>Universal Windows Platform</vt:lpstr>
      <vt:lpstr>Windows 10</vt:lpstr>
      <vt:lpstr>Windows 10 </vt:lpstr>
      <vt:lpstr>One store, one dev center</vt:lpstr>
      <vt:lpstr>Universal Windows Platform</vt:lpstr>
      <vt:lpstr>PowerPoint 簡報</vt:lpstr>
      <vt:lpstr>PowerPoint 簡報</vt:lpstr>
      <vt:lpstr>Dev</vt:lpstr>
      <vt:lpstr>Dev </vt:lpstr>
      <vt:lpstr>Dev</vt:lpstr>
      <vt:lpstr>Dev</vt:lpstr>
      <vt:lpstr>Dev</vt:lpstr>
      <vt:lpstr>Dev</vt:lpstr>
      <vt:lpstr>Dev</vt:lpstr>
      <vt:lpstr>Ref</vt:lpstr>
      <vt:lpstr>Universal Windows Platform Bridge</vt:lpstr>
      <vt:lpstr>UWP Bridge </vt:lpstr>
      <vt:lpstr>Project Astoria (java)</vt:lpstr>
      <vt:lpstr>Project Astoria (java)</vt:lpstr>
      <vt:lpstr>Project Islandwood (Objective c)</vt:lpstr>
      <vt:lpstr>Ref</vt:lpstr>
      <vt:lpstr>Microsoft Edge</vt:lpstr>
      <vt:lpstr>Microsoft Edge</vt:lpstr>
      <vt:lpstr>Microsoft Edge</vt:lpstr>
      <vt:lpstr>PowerPoint 簡報</vt:lpstr>
      <vt:lpstr>New &amp; updated HTML5 features</vt:lpstr>
      <vt:lpstr>Mobile Issues</vt:lpstr>
      <vt:lpstr>Microsoft Edge</vt:lpstr>
      <vt:lpstr>Dev</vt:lpstr>
      <vt:lpstr>Visual Studio</vt:lpstr>
      <vt:lpstr>Visual Studio 2015</vt:lpstr>
      <vt:lpstr>Visual Studio 2015</vt:lpstr>
      <vt:lpstr>Visual Studio 2015</vt:lpstr>
      <vt:lpstr>Visual Studio 2015</vt:lpstr>
      <vt:lpstr>Visual Studio Code</vt:lpstr>
      <vt:lpstr>Visual Studio Code</vt:lpstr>
      <vt:lpstr>Dev</vt:lpstr>
      <vt:lpstr>Ref</vt:lpstr>
      <vt:lpstr>Cross Platform App Tool</vt:lpstr>
      <vt:lpstr>Hybrid App</vt:lpstr>
      <vt:lpstr>Hybrid App</vt:lpstr>
      <vt:lpstr>Hybrid App Dev</vt:lpstr>
      <vt:lpstr>Cross Platform App Dev</vt:lpstr>
      <vt:lpstr>Visual Studio Tools for Apache Cordova</vt:lpstr>
      <vt:lpstr>Visual Studio Tools for Apache Cordova</vt:lpstr>
      <vt:lpstr>PowerPoint 簡報</vt:lpstr>
      <vt:lpstr>Visual Studio Tools for Apache Cordova</vt:lpstr>
      <vt:lpstr>Visual Studio Tools for Apache Cordova</vt:lpstr>
      <vt:lpstr>Visual Studio Tools for Apache Cordova</vt:lpstr>
      <vt:lpstr>Dev</vt:lpstr>
      <vt:lpstr>Ref</vt:lpstr>
      <vt:lpstr>FAQ</vt:lpstr>
      <vt:lpstr>//Build// Mini 2015 課後問卷</vt:lpstr>
      <vt:lpstr>活動預告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Ian Chen</dc:creator>
  <cp:lastModifiedBy>Ian Chen</cp:lastModifiedBy>
  <cp:revision>398</cp:revision>
  <dcterms:created xsi:type="dcterms:W3CDTF">2015-05-30T02:12:57Z</dcterms:created>
  <dcterms:modified xsi:type="dcterms:W3CDTF">2015-06-06T07:12:15Z</dcterms:modified>
</cp:coreProperties>
</file>